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4071" r:id="rId4"/>
  </p:sldMasterIdLst>
  <p:notesMasterIdLst>
    <p:notesMasterId r:id="rId16"/>
  </p:notesMasterIdLst>
  <p:handoutMasterIdLst>
    <p:handoutMasterId r:id="rId17"/>
  </p:handoutMasterIdLst>
  <p:sldIdLst>
    <p:sldId id="684" r:id="rId5"/>
    <p:sldId id="975" r:id="rId6"/>
    <p:sldId id="972" r:id="rId7"/>
    <p:sldId id="976" r:id="rId8"/>
    <p:sldId id="962" r:id="rId9"/>
    <p:sldId id="961" r:id="rId10"/>
    <p:sldId id="958" r:id="rId11"/>
    <p:sldId id="959" r:id="rId12"/>
    <p:sldId id="957" r:id="rId13"/>
    <p:sldId id="960" r:id="rId14"/>
    <p:sldId id="950" r:id="rId1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6" userDrawn="1">
          <p15:clr>
            <a:srgbClr val="A4A3A4"/>
          </p15:clr>
        </p15:guide>
        <p15:guide id="2" pos="2112" userDrawn="1">
          <p15:clr>
            <a:srgbClr val="A4A3A4"/>
          </p15:clr>
        </p15:guide>
        <p15:guide id="3" pos="3744" userDrawn="1">
          <p15:clr>
            <a:srgbClr val="A4A3A4"/>
          </p15:clr>
        </p15:guide>
        <p15:guide id="4" pos="5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3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208" userDrawn="1">
          <p15:clr>
            <a:srgbClr val="A4A3A4"/>
          </p15:clr>
        </p15:guide>
        <p15:guide id="4" pos="2928" userDrawn="1">
          <p15:clr>
            <a:srgbClr val="A4A3A4"/>
          </p15:clr>
        </p15:guide>
        <p15:guide id="5" orient="horz" pos="3823" userDrawn="1">
          <p15:clr>
            <a:srgbClr val="A4A3A4"/>
          </p15:clr>
        </p15:guide>
        <p15:guide id="6" orient="horz" pos="2928" userDrawn="1">
          <p15:clr>
            <a:srgbClr val="A4A3A4"/>
          </p15:clr>
        </p15:guide>
        <p15:guide id="7" pos="1629" userDrawn="1">
          <p15:clr>
            <a:srgbClr val="A4A3A4"/>
          </p15:clr>
        </p15:guide>
        <p15:guide id="8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Rothzeid" initials="" lastIdx="3" clrIdx="11"/>
  <p:cmAuthor id="7" name="Scott Barr" initials="shb" lastIdx="0" clrIdx="7"/>
  <p:cmAuthor id="1" name="Johanna Spangenberg Jones" initials="" lastIdx="2" clrIdx="10"/>
  <p:cmAuthor id="8" name="Mike Julian" initials="MJ" lastIdx="1" clrIdx="8">
    <p:extLst/>
  </p:cmAuthor>
  <p:cmAuthor id="2" name="BAH" initials="B" lastIdx="7" clrIdx="2"/>
  <p:cmAuthor id="9" name="Julian, Michael D III CTR OSD OUSD ATL (US)" initials="JMDICOOA(" lastIdx="1" clrIdx="9">
    <p:extLst>
      <p:ext uri="{19B8F6BF-5375-455C-9EA6-DF929625EA0E}">
        <p15:presenceInfo xmlns:p15="http://schemas.microsoft.com/office/powerpoint/2012/main" userId="S-1-5-21-412667653-668731278-4213794525-81289" providerId="AD"/>
      </p:ext>
    </p:extLst>
  </p:cmAuthor>
  <p:cmAuthor id="3" name="Lata, JoAnn " initials="JL" lastIdx="7" clrIdx="3"/>
  <p:cmAuthor id="10" name="West, Dana R CTR OSD OUSD R&amp;E (US)" initials="WDRCOOR(" lastIdx="6" clrIdx="12">
    <p:extLst>
      <p:ext uri="{19B8F6BF-5375-455C-9EA6-DF929625EA0E}">
        <p15:presenceInfo xmlns:p15="http://schemas.microsoft.com/office/powerpoint/2012/main" userId="S-1-5-21-412667653-668731278-4213794525-642795" providerId="AD"/>
      </p:ext>
    </p:extLst>
  </p:cmAuthor>
  <p:cmAuthor id="4" name="CDC User" initials="CU" lastIdx="1" clrIdx="4"/>
  <p:cmAuthor id="5" name="Tucker, Dan " initials="DT" lastIdx="1" clrIdx="5"/>
  <p:cmAuthor id="6" name="Burns, Jacob [USA]" initials="BJ[" lastIdx="2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2060"/>
    <a:srgbClr val="0033CC"/>
    <a:srgbClr val="0000FF"/>
    <a:srgbClr val="081861"/>
    <a:srgbClr val="1E2C54"/>
    <a:srgbClr val="66FF66"/>
    <a:srgbClr val="99FF99"/>
    <a:srgbClr val="6699FF"/>
    <a:srgbClr val="EA9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77284" autoAdjust="0"/>
  </p:normalViewPr>
  <p:slideViewPr>
    <p:cSldViewPr snapToGrid="0" showGuides="1">
      <p:cViewPr varScale="1">
        <p:scale>
          <a:sx n="66" d="100"/>
          <a:sy n="66" d="100"/>
        </p:scale>
        <p:origin x="1819" y="58"/>
      </p:cViewPr>
      <p:guideLst>
        <p:guide orient="horz" pos="1776"/>
        <p:guide pos="2112"/>
        <p:guide pos="3744"/>
        <p:guide pos="5304"/>
      </p:guideLst>
    </p:cSldViewPr>
  </p:slideViewPr>
  <p:outlineViewPr>
    <p:cViewPr>
      <p:scale>
        <a:sx n="33" d="100"/>
        <a:sy n="33" d="100"/>
      </p:scale>
      <p:origin x="0" y="-1069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822"/>
    </p:cViewPr>
  </p:sorterViewPr>
  <p:notesViewPr>
    <p:cSldViewPr snapToGrid="0">
      <p:cViewPr varScale="1">
        <p:scale>
          <a:sx n="85" d="100"/>
          <a:sy n="85" d="100"/>
        </p:scale>
        <p:origin x="2979" y="33"/>
      </p:cViewPr>
      <p:guideLst>
        <p:guide orient="horz" pos="2883"/>
        <p:guide pos="2160"/>
        <p:guide orient="horz" pos="2208"/>
        <p:guide pos="2928"/>
        <p:guide orient="horz" pos="3823"/>
        <p:guide orient="horz" pos="2928"/>
        <p:guide pos="16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0"/>
            <a:ext cx="3038145" cy="464206"/>
          </a:xfrm>
          <a:prstGeom prst="rect">
            <a:avLst/>
          </a:prstGeom>
        </p:spPr>
        <p:txBody>
          <a:bodyPr vert="horz" lIns="88127" tIns="44064" rIns="88127" bIns="4406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8" y="10"/>
            <a:ext cx="3038145" cy="464206"/>
          </a:xfrm>
          <a:prstGeom prst="rect">
            <a:avLst/>
          </a:prstGeom>
        </p:spPr>
        <p:txBody>
          <a:bodyPr vert="horz" lIns="88127" tIns="44064" rIns="88127" bIns="44064" rtlCol="0"/>
          <a:lstStyle>
            <a:lvl1pPr algn="r">
              <a:defRPr sz="1200"/>
            </a:lvl1pPr>
          </a:lstStyle>
          <a:p>
            <a:fld id="{3A5AA367-18D1-4B2B-91AB-89A8FF0BD083}" type="datetimeFigureOut">
              <a:rPr lang="en-US" smtClean="0"/>
              <a:pPr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30667"/>
            <a:ext cx="3038145" cy="464206"/>
          </a:xfrm>
          <a:prstGeom prst="rect">
            <a:avLst/>
          </a:prstGeom>
        </p:spPr>
        <p:txBody>
          <a:bodyPr vert="horz" lIns="88127" tIns="44064" rIns="88127" bIns="4406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8" y="8830667"/>
            <a:ext cx="3038145" cy="464206"/>
          </a:xfrm>
          <a:prstGeom prst="rect">
            <a:avLst/>
          </a:prstGeom>
        </p:spPr>
        <p:txBody>
          <a:bodyPr vert="horz" lIns="88127" tIns="44064" rIns="88127" bIns="44064" rtlCol="0" anchor="b"/>
          <a:lstStyle>
            <a:lvl1pPr algn="r">
              <a:defRPr sz="1200"/>
            </a:lvl1pPr>
          </a:lstStyle>
          <a:p>
            <a:fld id="{BD5A2309-ED76-4C29-8DEA-08B3B46DBE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3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11"/>
            <a:ext cx="3038145" cy="464206"/>
          </a:xfrm>
          <a:prstGeom prst="rect">
            <a:avLst/>
          </a:prstGeom>
        </p:spPr>
        <p:txBody>
          <a:bodyPr vert="horz" lIns="93138" tIns="46569" rIns="93138" bIns="4656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8" y="11"/>
            <a:ext cx="3038145" cy="464206"/>
          </a:xfrm>
          <a:prstGeom prst="rect">
            <a:avLst/>
          </a:prstGeom>
        </p:spPr>
        <p:txBody>
          <a:bodyPr vert="horz" lIns="93138" tIns="46569" rIns="93138" bIns="46569" rtlCol="0"/>
          <a:lstStyle>
            <a:lvl1pPr algn="r">
              <a:defRPr sz="1200" smtClean="0"/>
            </a:lvl1pPr>
          </a:lstStyle>
          <a:p>
            <a:pPr>
              <a:defRPr/>
            </a:pPr>
            <a:fld id="{14747DF8-CE8F-4EA2-A19F-DA7EED162FF8}" type="datetimeFigureOut">
              <a:rPr lang="en-US"/>
              <a:pPr>
                <a:defRPr/>
              </a:pPr>
              <a:t>4/1/2019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8" tIns="46569" rIns="93138" bIns="4656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9" y="4416109"/>
            <a:ext cx="5607712" cy="4182457"/>
          </a:xfrm>
          <a:prstGeom prst="rect">
            <a:avLst/>
          </a:prstGeom>
        </p:spPr>
        <p:txBody>
          <a:bodyPr vert="horz" lIns="93138" tIns="46569" rIns="93138" bIns="4656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830671"/>
            <a:ext cx="3038145" cy="464206"/>
          </a:xfrm>
          <a:prstGeom prst="rect">
            <a:avLst/>
          </a:prstGeom>
        </p:spPr>
        <p:txBody>
          <a:bodyPr vert="horz" lIns="93138" tIns="46569" rIns="93138" bIns="4656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8" y="8830671"/>
            <a:ext cx="3038145" cy="464206"/>
          </a:xfrm>
          <a:prstGeom prst="rect">
            <a:avLst/>
          </a:prstGeom>
        </p:spPr>
        <p:txBody>
          <a:bodyPr vert="horz" lIns="93138" tIns="46569" rIns="93138" bIns="4656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31059DF-3C83-4274-B8E7-251153FC81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69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1059DF-3C83-4274-B8E7-251153FC8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800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430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0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5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94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8B16B-C24B-4F35-A74F-5BCC4198DE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19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8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73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36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46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059DF-3C83-4274-B8E7-251153FC810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6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" y="0"/>
            <a:ext cx="9143999" cy="5486400"/>
          </a:xfrm>
          <a:prstGeom prst="rect">
            <a:avLst/>
          </a:prstGeom>
          <a:gradFill>
            <a:gsLst>
              <a:gs pos="18000">
                <a:schemeClr val="bg1">
                  <a:lumMod val="85000"/>
                </a:schemeClr>
              </a:gs>
              <a:gs pos="63000">
                <a:schemeClr val="bg1">
                  <a:lumMod val="95000"/>
                </a:schemeClr>
              </a:gs>
              <a:gs pos="94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5" y="355977"/>
            <a:ext cx="1789694" cy="178969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6372213" y="83125"/>
            <a:ext cx="2695587" cy="6640682"/>
            <a:chOff x="6288856" y="83125"/>
            <a:chExt cx="2695587" cy="6640682"/>
          </a:xfrm>
        </p:grpSpPr>
        <p:sp>
          <p:nvSpPr>
            <p:cNvPr id="21" name="Rectangle 20"/>
            <p:cNvSpPr/>
            <p:nvPr/>
          </p:nvSpPr>
          <p:spPr>
            <a:xfrm>
              <a:off x="6288856" y="83125"/>
              <a:ext cx="2695587" cy="6640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2588" y="2129297"/>
              <a:ext cx="2587179" cy="849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2588" y="133482"/>
              <a:ext cx="2585108" cy="694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73459" y="4646687"/>
              <a:ext cx="2593263" cy="183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2588" y="3032793"/>
              <a:ext cx="2590174" cy="1567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2587" y="868259"/>
              <a:ext cx="2585107" cy="121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28"/>
          <p:cNvSpPr/>
          <p:nvPr userDrawn="1"/>
        </p:nvSpPr>
        <p:spPr>
          <a:xfrm>
            <a:off x="-11875" y="6569253"/>
            <a:ext cx="9155875" cy="30597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4" y="6593002"/>
            <a:ext cx="9143996" cy="261610"/>
          </a:xfrm>
          <a:prstGeom prst="rect">
            <a:avLst/>
          </a:prstGeom>
          <a:solidFill>
            <a:srgbClr val="1F2F53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1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-11875" y="2"/>
            <a:ext cx="9155875" cy="83125"/>
          </a:xfrm>
          <a:prstGeom prst="rect">
            <a:avLst/>
          </a:prstGeom>
          <a:solidFill>
            <a:srgbClr val="1F2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27" y="4646687"/>
            <a:ext cx="6082286" cy="325350"/>
          </a:xfrm>
        </p:spPr>
        <p:txBody>
          <a:bodyPr anchor="b" anchorCtr="0"/>
          <a:lstStyle>
            <a:lvl1pPr algn="l">
              <a:defRPr sz="1600" baseline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246" y="3217796"/>
            <a:ext cx="5936171" cy="735202"/>
          </a:xfrm>
        </p:spPr>
        <p:txBody>
          <a:bodyPr anchor="t" anchorCtr="0"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3200" baseline="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55858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435"/>
            <a:ext cx="9144000" cy="593870"/>
          </a:xfrm>
        </p:spPr>
        <p:txBody>
          <a:bodyPr/>
          <a:lstStyle>
            <a:lvl1pPr>
              <a:defRPr sz="3200" b="0" baseline="0">
                <a:solidFill>
                  <a:srgbClr val="0818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90337"/>
            <a:ext cx="8229600" cy="4615257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 marL="682625" indent="-111125">
              <a:spcBef>
                <a:spcPts val="300"/>
              </a:spcBef>
              <a:defRPr sz="1600" baseline="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9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435"/>
            <a:ext cx="9144000" cy="569807"/>
          </a:xfrm>
        </p:spPr>
        <p:txBody>
          <a:bodyPr/>
          <a:lstStyle>
            <a:lvl1pPr>
              <a:defRPr>
                <a:solidFill>
                  <a:srgbClr val="0818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9924"/>
            <a:ext cx="4038600" cy="4478233"/>
          </a:xfrm>
        </p:spPr>
        <p:txBody>
          <a:bodyPr>
            <a:noAutofit/>
          </a:bodyPr>
          <a:lstStyle>
            <a:lvl1pPr>
              <a:defRPr sz="2000" baseline="0"/>
            </a:lvl1pPr>
            <a:lvl2pPr>
              <a:defRPr sz="1800" baseline="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924"/>
            <a:ext cx="4038600" cy="4478233"/>
          </a:xfrm>
        </p:spPr>
        <p:txBody>
          <a:bodyPr>
            <a:noAutofit/>
          </a:bodyPr>
          <a:lstStyle>
            <a:lvl1pPr>
              <a:defRPr lang="en-US" sz="2000" kern="1200" baseline="0" dirty="0">
                <a:solidFill>
                  <a:srgbClr val="0000FF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>
              <a:defRPr lang="en-US" sz="1800" kern="1200" baseline="0" dirty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>
              <a:defRPr lang="en-US" sz="1600" kern="1200" baseline="0" dirty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946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18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79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68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8531051" cy="231112"/>
          </a:xfrm>
          <a:prstGeom prst="rect">
            <a:avLst/>
          </a:prstGeom>
          <a:solidFill>
            <a:srgbClr val="616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kern="1200">
                <a:solidFill>
                  <a:srgbClr val="FF0000"/>
                </a:solidFill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STATEMENT A. APPROVED FOR PUBLIC RELEASE; DISTRIBUTION IS UNLIMITED</a:t>
            </a:r>
            <a:endParaRPr lang="en-US" sz="1100" kern="1200" dirty="0">
              <a:solidFill>
                <a:srgbClr val="FF0000"/>
              </a:solidFill>
              <a:effectLst/>
              <a:latin typeface="Arial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84435"/>
            <a:ext cx="9144000" cy="55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858849"/>
            <a:ext cx="8229600" cy="545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8537" y="6550025"/>
            <a:ext cx="7204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5FF84CA1-BC55-4512-920A-E33489A23423}" type="slidenum">
              <a:rPr lang="en-US" sz="1100" smtClean="0">
                <a:solidFill>
                  <a:prstClr val="black"/>
                </a:solidFill>
                <a:latin typeface="Franklin Gothic Medium" pitchFamily="34" charset="0"/>
              </a:rPr>
              <a:pPr algn="r">
                <a:defRPr/>
              </a:pPr>
              <a:t>‹#›</a:t>
            </a:fld>
            <a:endParaRPr lang="en-US" sz="1100" dirty="0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368742" y="0"/>
            <a:ext cx="775260" cy="2311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269805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60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200" b="0" i="1" kern="1200" baseline="0">
          <a:solidFill>
            <a:srgbClr val="08186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231775" indent="-231775" algn="l" rtl="0" fontAlgn="base">
        <a:lnSpc>
          <a:spcPct val="90000"/>
        </a:lnSpc>
        <a:spcBef>
          <a:spcPts val="600"/>
        </a:spcBef>
        <a:spcAft>
          <a:spcPts val="300"/>
        </a:spcAft>
        <a:buClr>
          <a:srgbClr val="002060"/>
        </a:buClr>
        <a:buFont typeface="Wingdings" pitchFamily="2" charset="2"/>
        <a:buChar char="§"/>
        <a:defRPr sz="2000" kern="1200" baseline="0">
          <a:solidFill>
            <a:srgbClr val="0000FF"/>
          </a:solidFill>
          <a:latin typeface="Franklin Gothic Medium" pitchFamily="34" charset="0"/>
          <a:ea typeface="+mn-ea"/>
          <a:cs typeface="+mn-cs"/>
        </a:defRPr>
      </a:lvl1pPr>
      <a:lvl2pPr marL="573088" indent="-225425" algn="l" rtl="0" fontAlgn="base">
        <a:lnSpc>
          <a:spcPct val="90000"/>
        </a:lnSpc>
        <a:spcBef>
          <a:spcPts val="400"/>
        </a:spcBef>
        <a:spcAft>
          <a:spcPct val="0"/>
        </a:spcAft>
        <a:buFont typeface="Arial" charset="0"/>
        <a:buChar char="–"/>
        <a:defRPr sz="1800" kern="1200" baseline="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2pPr>
      <a:lvl3pPr marL="682625" indent="-111125" algn="l" rtl="0" fontAlgn="base">
        <a:lnSpc>
          <a:spcPct val="90000"/>
        </a:lnSpc>
        <a:spcBef>
          <a:spcPts val="300"/>
        </a:spcBef>
        <a:spcAft>
          <a:spcPct val="0"/>
        </a:spcAft>
        <a:buFont typeface="Arial" charset="0"/>
        <a:buChar char="•"/>
        <a:defRPr sz="1600" kern="1200" baseline="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emf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0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oleObject" Target="../embeddings/oleObject1.bin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4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emf"/><Relationship Id="rId30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 txBox="1">
            <a:spLocks/>
          </p:cNvSpPr>
          <p:nvPr/>
        </p:nvSpPr>
        <p:spPr bwMode="auto">
          <a:xfrm>
            <a:off x="231722" y="5353164"/>
            <a:ext cx="5951775" cy="87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Franklin Gothic Medium Cond" pitchFamily="34" charset="0"/>
                <a:ea typeface="+mn-ea"/>
                <a:cs typeface="+mn-cs"/>
              </a:defRPr>
            </a:lvl1pPr>
            <a:lvl2pPr marL="457200" indent="0" algn="ctr" rtl="0" fontAlgn="base"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ysClr val="windowText" lastClr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James A. </a:t>
            </a:r>
            <a:r>
              <a:rPr lang="en-US" b="1" dirty="0" err="1">
                <a:solidFill>
                  <a:sysClr val="windowText" lastClr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Faist</a:t>
            </a:r>
            <a:endParaRPr lang="en-US" b="1" dirty="0">
              <a:solidFill>
                <a:sysClr val="windowText" lastClr="0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Director of Defense Research &amp; Engineering</a:t>
            </a:r>
          </a:p>
          <a:p>
            <a:pPr lvl="0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for Advanced Capabilities</a:t>
            </a:r>
          </a:p>
          <a:p>
            <a:pPr lvl="0">
              <a:spcBef>
                <a:spcPct val="0"/>
              </a:spcBef>
              <a:spcAft>
                <a:spcPts val="0"/>
              </a:spcAft>
              <a:defRPr/>
            </a:pPr>
            <a:endParaRPr lang="en-US" sz="2000" dirty="0">
              <a:solidFill>
                <a:sysClr val="windowText" lastClr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1722" y="4618113"/>
            <a:ext cx="6082286" cy="325350"/>
          </a:xfrm>
        </p:spPr>
        <p:txBody>
          <a:bodyPr/>
          <a:lstStyle/>
          <a:p>
            <a:r>
              <a:rPr lang="en-US" sz="2000" i="0" dirty="0">
                <a:latin typeface="Franklin Gothic Medium" panose="020B0603020102020204" pitchFamily="34" charset="0"/>
              </a:rPr>
              <a:t>Apri</a:t>
            </a:r>
            <a:r>
              <a:rPr lang="en-US" sz="2000" i="0" dirty="0"/>
              <a:t>l 02</a:t>
            </a:r>
            <a:r>
              <a:rPr lang="en-US" sz="2000" i="0" dirty="0">
                <a:latin typeface="Franklin Gothic Medium" panose="020B0603020102020204" pitchFamily="34" charset="0"/>
              </a:rPr>
              <a:t>, 2019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31722" y="2489133"/>
            <a:ext cx="6094650" cy="73520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600" dirty="0"/>
              <a:t>DDR&amp;E Advanced Capabilities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600" dirty="0"/>
              <a:t>Overview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600" dirty="0"/>
              <a:t>NDIA Science &amp; Engineering Technology Conference</a:t>
            </a:r>
          </a:p>
        </p:txBody>
      </p:sp>
    </p:spTree>
    <p:extLst>
      <p:ext uri="{BB962C8B-B14F-4D97-AF65-F5344CB8AC3E}">
        <p14:creationId xmlns:p14="http://schemas.microsoft.com/office/powerpoint/2010/main" val="367136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6863"/>
            <a:ext cx="9144000" cy="581025"/>
          </a:xfrm>
        </p:spPr>
        <p:txBody>
          <a:bodyPr/>
          <a:lstStyle/>
          <a:p>
            <a:r>
              <a:rPr lang="en-US" b="0" dirty="0"/>
              <a:t>HALO Low-Cost Resilient Communications JCTD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32559" y="836083"/>
            <a:ext cx="7686535" cy="5237512"/>
            <a:chOff x="2666107" y="1265334"/>
            <a:chExt cx="6962748" cy="47443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FC3AB8-677C-504A-8034-0688CD114B96}"/>
                </a:ext>
              </a:extLst>
            </p:cNvPr>
            <p:cNvSpPr/>
            <p:nvPr/>
          </p:nvSpPr>
          <p:spPr bwMode="auto">
            <a:xfrm>
              <a:off x="2666107" y="5659467"/>
              <a:ext cx="6859786" cy="3501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98" tIns="34299" rIns="68598" bIns="34299" numCol="1" rtlCol="0" anchor="t" anchorCtr="0" compatLnSpc="1">
              <a:prstTxWarp prst="textNoShape">
                <a:avLst/>
              </a:prstTxWarp>
            </a:bodyPr>
            <a:lstStyle/>
            <a:p>
              <a:pPr defTabSz="685983">
                <a:defRPr/>
              </a:pPr>
              <a:endParaRPr lang="en-US" sz="900" b="1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66DC7B-8089-2947-9FA5-F1CFCC3AF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666107" y="1265334"/>
              <a:ext cx="6859786" cy="4401115"/>
            </a:xfrm>
            <a:prstGeom prst="rect">
              <a:avLst/>
            </a:prstGeom>
          </p:spPr>
        </p:pic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0D789A0E-3341-7843-98C5-401A2EE31576}"/>
                </a:ext>
              </a:extLst>
            </p:cNvPr>
            <p:cNvSpPr/>
            <p:nvPr/>
          </p:nvSpPr>
          <p:spPr>
            <a:xfrm>
              <a:off x="6605452" y="3870800"/>
              <a:ext cx="518148" cy="281044"/>
            </a:xfrm>
            <a:prstGeom prst="hexagon">
              <a:avLst>
                <a:gd name="adj" fmla="val 44480"/>
                <a:gd name="vf" fmla="val 115470"/>
              </a:avLst>
            </a:prstGeom>
            <a:solidFill>
              <a:srgbClr val="C0C795">
                <a:alpha val="49804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983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EAB</a:t>
              </a:r>
            </a:p>
            <a:p>
              <a:pPr algn="ctr" defTabSz="685983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Hub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15507A-34E0-C146-B92D-A7CFCB605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073771" y="4879256"/>
              <a:ext cx="309147" cy="298852"/>
            </a:xfrm>
            <a:prstGeom prst="rect">
              <a:avLst/>
            </a:prstGeom>
          </p:spPr>
        </p:pic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A73AD8FA-4966-4A4E-954A-E2EF11679067}"/>
                </a:ext>
              </a:extLst>
            </p:cNvPr>
            <p:cNvSpPr/>
            <p:nvPr/>
          </p:nvSpPr>
          <p:spPr>
            <a:xfrm>
              <a:off x="4580710" y="4198704"/>
              <a:ext cx="565658" cy="335209"/>
            </a:xfrm>
            <a:prstGeom prst="hexagon">
              <a:avLst>
                <a:gd name="adj" fmla="val 44480"/>
                <a:gd name="vf" fmla="val 115470"/>
              </a:avLst>
            </a:prstGeom>
            <a:solidFill>
              <a:srgbClr val="C0C795">
                <a:alpha val="49804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983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EAB</a:t>
              </a:r>
            </a:p>
            <a:p>
              <a:pPr algn="ctr" defTabSz="685983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Hub</a:t>
              </a: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0A92EE0-0B3C-7B46-828A-A79DA1AEAFC0}"/>
                </a:ext>
              </a:extLst>
            </p:cNvPr>
            <p:cNvSpPr/>
            <p:nvPr/>
          </p:nvSpPr>
          <p:spPr>
            <a:xfrm>
              <a:off x="3052355" y="3457831"/>
              <a:ext cx="560648" cy="364547"/>
            </a:xfrm>
            <a:prstGeom prst="hexagon">
              <a:avLst>
                <a:gd name="adj" fmla="val 44480"/>
                <a:gd name="vf" fmla="val 115470"/>
              </a:avLst>
            </a:prstGeom>
            <a:solidFill>
              <a:srgbClr val="C0C795">
                <a:alpha val="49804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983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EAB</a:t>
              </a:r>
            </a:p>
            <a:p>
              <a:pPr algn="ctr" defTabSz="685983"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Hub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EE31513-0667-1649-AC89-C735D3B545D8}"/>
                </a:ext>
              </a:extLst>
            </p:cNvPr>
            <p:cNvSpPr/>
            <p:nvPr/>
          </p:nvSpPr>
          <p:spPr bwMode="auto">
            <a:xfrm flipH="1">
              <a:off x="2666107" y="1265334"/>
              <a:ext cx="6493116" cy="3662447"/>
            </a:xfrm>
            <a:custGeom>
              <a:avLst/>
              <a:gdLst>
                <a:gd name="connsiteX0" fmla="*/ 0 w 8540045"/>
                <a:gd name="connsiteY0" fmla="*/ 4001911 h 4001911"/>
                <a:gd name="connsiteX1" fmla="*/ 3956756 w 8540045"/>
                <a:gd name="connsiteY1" fmla="*/ 0 h 4001911"/>
                <a:gd name="connsiteX2" fmla="*/ 8540045 w 8540045"/>
                <a:gd name="connsiteY2" fmla="*/ 11288 h 4001911"/>
                <a:gd name="connsiteX3" fmla="*/ 0 w 8540045"/>
                <a:gd name="connsiteY3" fmla="*/ 4001911 h 4001911"/>
                <a:gd name="connsiteX0" fmla="*/ 253999 w 8794044"/>
                <a:gd name="connsiteY0" fmla="*/ 3996267 h 3996267"/>
                <a:gd name="connsiteX1" fmla="*/ 0 w 8794044"/>
                <a:gd name="connsiteY1" fmla="*/ 0 h 3996267"/>
                <a:gd name="connsiteX2" fmla="*/ 8794044 w 8794044"/>
                <a:gd name="connsiteY2" fmla="*/ 5644 h 3996267"/>
                <a:gd name="connsiteX3" fmla="*/ 253999 w 8794044"/>
                <a:gd name="connsiteY3" fmla="*/ 3996267 h 3996267"/>
                <a:gd name="connsiteX0" fmla="*/ 253999 w 10346267"/>
                <a:gd name="connsiteY0" fmla="*/ 3996267 h 3996267"/>
                <a:gd name="connsiteX1" fmla="*/ 0 w 10346267"/>
                <a:gd name="connsiteY1" fmla="*/ 0 h 3996267"/>
                <a:gd name="connsiteX2" fmla="*/ 10346267 w 10346267"/>
                <a:gd name="connsiteY2" fmla="*/ 11289 h 3996267"/>
                <a:gd name="connsiteX3" fmla="*/ 253999 w 10346267"/>
                <a:gd name="connsiteY3" fmla="*/ 3996267 h 3996267"/>
                <a:gd name="connsiteX0" fmla="*/ 253999 w 8906934"/>
                <a:gd name="connsiteY0" fmla="*/ 3996267 h 3996267"/>
                <a:gd name="connsiteX1" fmla="*/ 0 w 8906934"/>
                <a:gd name="connsiteY1" fmla="*/ 0 h 3996267"/>
                <a:gd name="connsiteX2" fmla="*/ 8906934 w 8906934"/>
                <a:gd name="connsiteY2" fmla="*/ 5644 h 3996267"/>
                <a:gd name="connsiteX3" fmla="*/ 253999 w 8906934"/>
                <a:gd name="connsiteY3" fmla="*/ 3996267 h 3996267"/>
                <a:gd name="connsiteX0" fmla="*/ 801510 w 9454445"/>
                <a:gd name="connsiteY0" fmla="*/ 3990623 h 3990623"/>
                <a:gd name="connsiteX1" fmla="*/ 0 w 9454445"/>
                <a:gd name="connsiteY1" fmla="*/ 1 h 3990623"/>
                <a:gd name="connsiteX2" fmla="*/ 9454445 w 9454445"/>
                <a:gd name="connsiteY2" fmla="*/ 0 h 3990623"/>
                <a:gd name="connsiteX3" fmla="*/ 801510 w 9454445"/>
                <a:gd name="connsiteY3" fmla="*/ 3990623 h 3990623"/>
                <a:gd name="connsiteX0" fmla="*/ 513644 w 9166579"/>
                <a:gd name="connsiteY0" fmla="*/ 3990623 h 3990623"/>
                <a:gd name="connsiteX1" fmla="*/ 0 w 9166579"/>
                <a:gd name="connsiteY1" fmla="*/ 5646 h 3990623"/>
                <a:gd name="connsiteX2" fmla="*/ 9166579 w 9166579"/>
                <a:gd name="connsiteY2" fmla="*/ 0 h 3990623"/>
                <a:gd name="connsiteX3" fmla="*/ 513644 w 9166579"/>
                <a:gd name="connsiteY3" fmla="*/ 3990623 h 3990623"/>
                <a:gd name="connsiteX0" fmla="*/ 0 w 8652935"/>
                <a:gd name="connsiteY0" fmla="*/ 3990623 h 3990623"/>
                <a:gd name="connsiteX1" fmla="*/ 615245 w 8652935"/>
                <a:gd name="connsiteY1" fmla="*/ 2 h 3990623"/>
                <a:gd name="connsiteX2" fmla="*/ 8652935 w 8652935"/>
                <a:gd name="connsiteY2" fmla="*/ 0 h 3990623"/>
                <a:gd name="connsiteX3" fmla="*/ 0 w 8652935"/>
                <a:gd name="connsiteY3" fmla="*/ 3990623 h 399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2935" h="3990623">
                  <a:moveTo>
                    <a:pt x="0" y="3990623"/>
                  </a:moveTo>
                  <a:lnTo>
                    <a:pt x="615245" y="2"/>
                  </a:lnTo>
                  <a:lnTo>
                    <a:pt x="8652935" y="0"/>
                  </a:lnTo>
                  <a:lnTo>
                    <a:pt x="0" y="3990623"/>
                  </a:lnTo>
                  <a:close/>
                </a:path>
              </a:pathLst>
            </a:custGeom>
            <a:solidFill>
              <a:srgbClr val="FE0000">
                <a:alpha val="23137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51462" tIns="25731" rIns="51462" bIns="2573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14624">
                <a:defRPr/>
              </a:pPr>
              <a:endParaRPr lang="en-US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0526E6-2C94-6E45-9770-5A9C5EA43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541" y="1452211"/>
              <a:ext cx="152983" cy="3352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CC95E-6FA2-3348-9B3A-D61C0AEF8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9904" y="1507810"/>
              <a:ext cx="152983" cy="3352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DB01E7-64D4-C244-92B2-DEE6687B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0279" y="1879713"/>
              <a:ext cx="152983" cy="3352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0EEE9C-3A16-0A4C-8E64-4E3EC31B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790" y="2291073"/>
              <a:ext cx="152983" cy="3352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04B2B1-3D56-0C4A-9B68-983F9299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5597" y="1931195"/>
              <a:ext cx="152983" cy="3352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91572A-EE66-F341-8CD5-86CA2183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4932" y="2869550"/>
              <a:ext cx="152983" cy="3352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BCE969-3F15-B44D-A79C-6654553FF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7961" y="2026164"/>
              <a:ext cx="152983" cy="3352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E9678F-CF0E-2240-83F4-12811C539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6682" y="1595696"/>
              <a:ext cx="152983" cy="3352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7D05E2-C3A2-2A41-B51A-D46F2ED7C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6874" y="2989798"/>
              <a:ext cx="152983" cy="3352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BF8A0D-653B-2449-A52C-AA435FDE4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7938" y="2430409"/>
              <a:ext cx="152983" cy="335288"/>
            </a:xfrm>
            <a:prstGeom prst="rect">
              <a:avLst/>
            </a:prstGeom>
          </p:spPr>
        </p:pic>
        <p:sp>
          <p:nvSpPr>
            <p:cNvPr id="21" name="Rectangle 392">
              <a:extLst>
                <a:ext uri="{FF2B5EF4-FFF2-40B4-BE49-F238E27FC236}">
                  <a16:creationId xmlns:a16="http://schemas.microsoft.com/office/drawing/2014/main" id="{09E3125B-CC85-6040-8C68-D32554DA7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1168" y="2197171"/>
              <a:ext cx="1174092" cy="12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685983" eaLnBrk="1" hangingPunct="1">
                <a:defRPr/>
              </a:pPr>
              <a:r>
                <a:rPr lang="en-US" altLang="en-US" sz="1800" b="1" dirty="0">
                  <a:solidFill>
                    <a:srgbClr val="FFFFFF"/>
                  </a:solidFill>
                  <a:latin typeface="Calibri" panose="020F0502020204030204" pitchFamily="34" charset="0"/>
                  <a:ea typeface="Arial Narrow" charset="0"/>
                  <a:cs typeface="Calibri" panose="020F0502020204030204" pitchFamily="34" charset="0"/>
                </a:rPr>
                <a:t>+80,000 ft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F123CF1-787B-E042-A492-3295C4EACA0A}"/>
                </a:ext>
              </a:extLst>
            </p:cNvPr>
            <p:cNvCxnSpPr/>
            <p:nvPr/>
          </p:nvCxnSpPr>
          <p:spPr bwMode="auto">
            <a:xfrm flipV="1">
              <a:off x="3613004" y="2253706"/>
              <a:ext cx="3246113" cy="14272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lg"/>
              <a:tailEnd type="triangle" w="med" len="lg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FCCF68-DEF1-5040-90EE-655A142858F2}"/>
                </a:ext>
              </a:extLst>
            </p:cNvPr>
            <p:cNvSpPr txBox="1"/>
            <p:nvPr/>
          </p:nvSpPr>
          <p:spPr>
            <a:xfrm>
              <a:off x="8693554" y="5331883"/>
              <a:ext cx="935301" cy="32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983">
                <a:lnSpc>
                  <a:spcPts val="675"/>
                </a:lnSpc>
                <a:defRPr/>
              </a:pPr>
              <a:r>
                <a:rPr lang="en-US" sz="1600" b="1" dirty="0">
                  <a:solidFill>
                    <a:srgbClr val="D518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Uplink</a:t>
              </a:r>
            </a:p>
            <a:p>
              <a:pPr algn="ctr" defTabSz="685983">
                <a:lnSpc>
                  <a:spcPts val="675"/>
                </a:lnSpc>
                <a:defRPr/>
              </a:pPr>
              <a:br>
                <a:rPr lang="en-US" sz="1600" b="1" dirty="0">
                  <a:solidFill>
                    <a:srgbClr val="D518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1" dirty="0">
                  <a:solidFill>
                    <a:srgbClr val="D518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Jammer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DD9EDC-CB4C-934C-A88D-3EB811E93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98219" flipH="1">
              <a:off x="8025864" y="3532814"/>
              <a:ext cx="698139" cy="42066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783228-9585-0F41-9089-A241BB03B4F3}"/>
                </a:ext>
              </a:extLst>
            </p:cNvPr>
            <p:cNvGrpSpPr/>
            <p:nvPr/>
          </p:nvGrpSpPr>
          <p:grpSpPr>
            <a:xfrm>
              <a:off x="2695229" y="5718167"/>
              <a:ext cx="6731429" cy="209096"/>
              <a:chOff x="100149" y="2936254"/>
              <a:chExt cx="8891451" cy="278723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60D54-B414-8F48-9BFB-003A9B3DE2CB}"/>
                  </a:ext>
                </a:extLst>
              </p:cNvPr>
              <p:cNvCxnSpPr/>
              <p:nvPr/>
            </p:nvCxnSpPr>
            <p:spPr>
              <a:xfrm>
                <a:off x="5105400" y="3124200"/>
                <a:ext cx="38862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B3A3F6DF-B472-F045-A7C4-7A50C425FA1F}"/>
                  </a:ext>
                </a:extLst>
              </p:cNvPr>
              <p:cNvCxnSpPr/>
              <p:nvPr/>
            </p:nvCxnSpPr>
            <p:spPr>
              <a:xfrm flipH="1">
                <a:off x="100149" y="3124200"/>
                <a:ext cx="378605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5E4E8D-FBA4-304A-AEC8-7096F42C3AC3}"/>
                  </a:ext>
                </a:extLst>
              </p:cNvPr>
              <p:cNvSpPr txBox="1"/>
              <p:nvPr/>
            </p:nvSpPr>
            <p:spPr>
              <a:xfrm>
                <a:off x="3832397" y="2936254"/>
                <a:ext cx="1326805" cy="278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983">
                  <a:defRPr/>
                </a:pPr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400 nm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D8095F-9695-9E4E-B571-3C21B20B24C6}"/>
                </a:ext>
              </a:extLst>
            </p:cNvPr>
            <p:cNvCxnSpPr/>
            <p:nvPr/>
          </p:nvCxnSpPr>
          <p:spPr bwMode="auto">
            <a:xfrm flipV="1">
              <a:off x="5041698" y="2300046"/>
              <a:ext cx="1806746" cy="193604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lg"/>
              <a:tailEnd type="triangle" w="med" len="lg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BFD430F-0E32-4746-988A-4DD97395C78E}"/>
                </a:ext>
              </a:extLst>
            </p:cNvPr>
            <p:cNvCxnSpPr/>
            <p:nvPr/>
          </p:nvCxnSpPr>
          <p:spPr bwMode="auto">
            <a:xfrm flipH="1" flipV="1">
              <a:off x="6868522" y="2293113"/>
              <a:ext cx="35909" cy="156531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lg"/>
              <a:tailEnd type="triangle" w="med" len="lg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EFE1F6E-E5C8-E94C-A154-41858EA583B9}"/>
                </a:ext>
              </a:extLst>
            </p:cNvPr>
            <p:cNvCxnSpPr/>
            <p:nvPr/>
          </p:nvCxnSpPr>
          <p:spPr bwMode="auto">
            <a:xfrm flipH="1" flipV="1">
              <a:off x="6904429" y="2266485"/>
              <a:ext cx="1206088" cy="130047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lg"/>
              <a:tailEnd type="triangle" w="med" len="lg"/>
            </a:ln>
            <a:effectLst/>
          </p:spPr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CC8F7E9-3DB8-3C4E-AAE5-8D1A250DB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70569">
              <a:off x="6330723" y="1315602"/>
              <a:ext cx="510981" cy="4914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04986E-7C4C-9943-8B1E-281BAC043579}"/>
                </a:ext>
              </a:extLst>
            </p:cNvPr>
            <p:cNvSpPr txBox="1"/>
            <p:nvPr/>
          </p:nvSpPr>
          <p:spPr>
            <a:xfrm>
              <a:off x="7597938" y="3882455"/>
              <a:ext cx="1306578" cy="41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983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Marine Expeditionary Unit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" y="6150114"/>
            <a:ext cx="9144000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prstClr val="white"/>
                </a:solidFill>
                <a:latin typeface="+mn-lt"/>
              </a:rPr>
              <a:t>HALO provides low-cost resilient communications for operation in denied communications areas (A2AD)</a:t>
            </a:r>
          </a:p>
        </p:txBody>
      </p:sp>
    </p:spTree>
    <p:extLst>
      <p:ext uri="{BB962C8B-B14F-4D97-AF65-F5344CB8AC3E}">
        <p14:creationId xmlns:p14="http://schemas.microsoft.com/office/powerpoint/2010/main" val="165266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" y="172588"/>
            <a:ext cx="9143999" cy="59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chemeClr val="tx1"/>
                </a:solidFill>
                <a:latin typeface="Franklin Gothic Medium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2"/>
            <a:ext cx="9138656" cy="60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2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4443"/>
            <a:ext cx="9144000" cy="593870"/>
          </a:xfrm>
        </p:spPr>
        <p:txBody>
          <a:bodyPr/>
          <a:lstStyle/>
          <a:p>
            <a:r>
              <a:rPr lang="en-US" dirty="0"/>
              <a:t>DDR&amp;E AC: Aligned to the National Defense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7518"/>
            <a:ext cx="8229600" cy="4615257"/>
          </a:xfrm>
        </p:spPr>
        <p:txBody>
          <a:bodyPr/>
          <a:lstStyle/>
          <a:p>
            <a:r>
              <a:rPr lang="en-US" sz="2400" dirty="0"/>
              <a:t>National Defense Strategy Focus: </a:t>
            </a:r>
            <a:r>
              <a:rPr lang="en-US" sz="2400" dirty="0">
                <a:solidFill>
                  <a:schemeClr val="tx1"/>
                </a:solidFill>
              </a:rPr>
              <a:t>Era of Great Power Competition, Modernization Priorities in Response</a:t>
            </a:r>
          </a:p>
          <a:p>
            <a:pPr lvl="1"/>
            <a:r>
              <a:rPr lang="en-US" sz="2200" dirty="0"/>
              <a:t>Lethality, </a:t>
            </a:r>
            <a:r>
              <a:rPr lang="en-US" sz="2200" dirty="0">
                <a:solidFill>
                  <a:schemeClr val="tx1"/>
                </a:solidFill>
              </a:rPr>
              <a:t>Partnerships, </a:t>
            </a:r>
            <a:r>
              <a:rPr lang="en-US" sz="2200" dirty="0"/>
              <a:t>Reform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400" dirty="0"/>
              <a:t>USD(R&amp;E) Mission: </a:t>
            </a:r>
            <a:r>
              <a:rPr lang="en-US" sz="2400" dirty="0">
                <a:solidFill>
                  <a:schemeClr val="tx1"/>
                </a:solidFill>
              </a:rPr>
              <a:t>Creating the Technologies of the Future Fight</a:t>
            </a:r>
          </a:p>
          <a:p>
            <a:pPr lvl="1"/>
            <a:r>
              <a:rPr lang="en-US" sz="2200" dirty="0"/>
              <a:t>Ensure Technological Superiority for the U.S. Military</a:t>
            </a:r>
          </a:p>
          <a:p>
            <a:pPr lvl="1"/>
            <a:r>
              <a:rPr lang="en-US" sz="2200" dirty="0"/>
              <a:t>Focus on Modernization</a:t>
            </a:r>
          </a:p>
          <a:p>
            <a:r>
              <a:rPr lang="en-US" sz="2400" dirty="0"/>
              <a:t>DDR&amp;E Advanced Capabilities Role: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Accelerate Modernization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Mature Technology to Capability, from Prototyping to Acquisition</a:t>
            </a:r>
          </a:p>
          <a:p>
            <a:pPr lvl="1"/>
            <a:r>
              <a:rPr lang="en-US" sz="2200" dirty="0"/>
              <a:t>Focus Areas: </a:t>
            </a:r>
            <a:r>
              <a:rPr lang="en-US" sz="2200" dirty="0" err="1"/>
              <a:t>Hypersonics</a:t>
            </a:r>
            <a:r>
              <a:rPr lang="en-US" sz="2200" dirty="0"/>
              <a:t>, Networked C3, Space, Autonomy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14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Operate: High-level Development Cycle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83" y="1006259"/>
            <a:ext cx="8856098" cy="5546259"/>
            <a:chOff x="11183" y="1216571"/>
            <a:chExt cx="8856098" cy="5546259"/>
          </a:xfrm>
        </p:grpSpPr>
        <p:grpSp>
          <p:nvGrpSpPr>
            <p:cNvPr id="13" name="Group 12"/>
            <p:cNvGrpSpPr/>
            <p:nvPr/>
          </p:nvGrpSpPr>
          <p:grpSpPr>
            <a:xfrm>
              <a:off x="850369" y="1216571"/>
              <a:ext cx="6459942" cy="5546259"/>
              <a:chOff x="1647211" y="1902905"/>
              <a:chExt cx="5612491" cy="427666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691605" y="1902905"/>
                <a:ext cx="1613139" cy="9402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+mj-lt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953355" y="1906130"/>
                <a:ext cx="1089637" cy="4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+mj-lt"/>
                  </a:rPr>
                  <a:t>Analysis &amp; Architectures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630769" y="2256570"/>
                <a:ext cx="1726314" cy="64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+mj-lt"/>
                  </a:rPr>
                  <a:t>New Technology Awareness and Development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606153" y="3638973"/>
                <a:ext cx="1653549" cy="62461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 dirty="0">
                    <a:solidFill>
                      <a:prstClr val="black"/>
                    </a:solidFill>
                  </a:rPr>
                  <a:t>Prototyping &amp; Demonstration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47211" y="3481142"/>
                <a:ext cx="1611108" cy="9402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812472" y="5369689"/>
                <a:ext cx="1362907" cy="80988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 dirty="0">
                    <a:solidFill>
                      <a:prstClr val="black"/>
                    </a:solidFill>
                  </a:rPr>
                  <a:t>Development and Production in Industrial Base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3691606" y="2280508"/>
                <a:ext cx="1613137" cy="1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urved Connector 22"/>
              <p:cNvCxnSpPr>
                <a:stCxn id="8" idx="6"/>
                <a:endCxn id="11" idx="0"/>
              </p:cNvCxnSpPr>
              <p:nvPr/>
            </p:nvCxnSpPr>
            <p:spPr>
              <a:xfrm>
                <a:off x="5304744" y="2373044"/>
                <a:ext cx="1128183" cy="1265929"/>
              </a:xfrm>
              <a:prstGeom prst="curvedConnector2">
                <a:avLst/>
              </a:prstGeom>
              <a:ln w="762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urved Connector 24"/>
              <p:cNvCxnSpPr>
                <a:stCxn id="11" idx="4"/>
                <a:endCxn id="17" idx="3"/>
              </p:cNvCxnSpPr>
              <p:nvPr/>
            </p:nvCxnSpPr>
            <p:spPr>
              <a:xfrm rot="5400000">
                <a:off x="5048634" y="4390336"/>
                <a:ext cx="1511041" cy="1257549"/>
              </a:xfrm>
              <a:prstGeom prst="curvedConnector2">
                <a:avLst/>
              </a:prstGeom>
              <a:ln w="76200">
                <a:prstDash val="sysDash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urved Connector 27"/>
              <p:cNvCxnSpPr>
                <a:stCxn id="17" idx="1"/>
                <a:endCxn id="14" idx="4"/>
              </p:cNvCxnSpPr>
              <p:nvPr/>
            </p:nvCxnSpPr>
            <p:spPr>
              <a:xfrm rot="10800000">
                <a:off x="2452765" y="4421421"/>
                <a:ext cx="1359707" cy="1353210"/>
              </a:xfrm>
              <a:prstGeom prst="curvedConnector2">
                <a:avLst/>
              </a:prstGeom>
              <a:ln w="762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urved Connector 30"/>
              <p:cNvCxnSpPr>
                <a:stCxn id="14" idx="0"/>
                <a:endCxn id="8" idx="2"/>
              </p:cNvCxnSpPr>
              <p:nvPr/>
            </p:nvCxnSpPr>
            <p:spPr>
              <a:xfrm rot="5400000" flipH="1" flipV="1">
                <a:off x="2518136" y="2307674"/>
                <a:ext cx="1108098" cy="1238840"/>
              </a:xfrm>
              <a:prstGeom prst="curvedConnector2">
                <a:avLst/>
              </a:prstGeom>
              <a:ln w="762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11" idx="2"/>
                <a:endCxn id="14" idx="6"/>
              </p:cNvCxnSpPr>
              <p:nvPr/>
            </p:nvCxnSpPr>
            <p:spPr>
              <a:xfrm flipH="1">
                <a:off x="3258319" y="3951282"/>
                <a:ext cx="2347834" cy="0"/>
              </a:xfrm>
              <a:prstGeom prst="straightConnector1">
                <a:avLst/>
              </a:prstGeom>
              <a:ln w="76200">
                <a:prstDash val="sysDash"/>
                <a:headEnd type="none" w="med" len="med"/>
                <a:tailEnd type="triangl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008428" y="4117402"/>
                <a:ext cx="888671" cy="276999"/>
              </a:xfrm>
              <a:prstGeom prst="ellipse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 dirty="0">
                    <a:solidFill>
                      <a:prstClr val="black"/>
                    </a:solidFill>
                  </a:rPr>
                  <a:t>Testing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42589" y="3645009"/>
                <a:ext cx="1229596" cy="23732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58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+mj-lt"/>
                  </a:rPr>
                  <a:t>Operational Use</a:t>
                </a:r>
              </a:p>
            </p:txBody>
          </p:sp>
        </p:grpSp>
        <p:sp>
          <p:nvSpPr>
            <p:cNvPr id="19" name="Equal 18"/>
            <p:cNvSpPr/>
            <p:nvPr/>
          </p:nvSpPr>
          <p:spPr>
            <a:xfrm rot="5400000">
              <a:off x="1608094" y="3795340"/>
              <a:ext cx="338925" cy="268674"/>
            </a:xfrm>
            <a:prstGeom prst="mathEqual">
              <a:avLst>
                <a:gd name="adj1" fmla="val 23520"/>
                <a:gd name="adj2" fmla="val 1851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582700" y="2593410"/>
              <a:ext cx="3088438" cy="450718"/>
              <a:chOff x="3241520" y="2914514"/>
              <a:chExt cx="3088438" cy="450718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3241520" y="2914514"/>
                <a:ext cx="1529655" cy="45071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Mission Integration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814252" y="2914514"/>
                <a:ext cx="1515706" cy="45071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Engineering Policy &amp; Systems</a:t>
                </a:r>
              </a:p>
            </p:txBody>
          </p:sp>
        </p:grpSp>
        <p:sp>
          <p:nvSpPr>
            <p:cNvPr id="83" name="Rectangle 82"/>
            <p:cNvSpPr/>
            <p:nvPr/>
          </p:nvSpPr>
          <p:spPr>
            <a:xfrm>
              <a:off x="7351575" y="3584869"/>
              <a:ext cx="1515706" cy="651247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Developmental Test, Evaluation &amp; Prototyping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1183" y="3457933"/>
              <a:ext cx="745798" cy="9051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CCMDs &amp; LNOs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730704" y="1879693"/>
              <a:ext cx="1186176" cy="66140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Assistant Director roadmaps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656696" y="5360210"/>
              <a:ext cx="1186176" cy="9596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USD Acquisition &amp; Sustainment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554465" y="5279448"/>
              <a:ext cx="1439352" cy="66140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Test Resource Management Center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96328" y="4928616"/>
            <a:ext cx="1927970" cy="1929385"/>
            <a:chOff x="7196328" y="4928616"/>
            <a:chExt cx="1927970" cy="1929385"/>
          </a:xfrm>
        </p:grpSpPr>
        <p:sp>
          <p:nvSpPr>
            <p:cNvPr id="30" name="Rectangle 29"/>
            <p:cNvSpPr/>
            <p:nvPr/>
          </p:nvSpPr>
          <p:spPr>
            <a:xfrm>
              <a:off x="7196328" y="4928616"/>
              <a:ext cx="1927970" cy="192938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Legend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692"/>
            <p:cNvSpPr>
              <a:spLocks noChangeArrowheads="1"/>
            </p:cNvSpPr>
            <p:nvPr/>
          </p:nvSpPr>
          <p:spPr bwMode="auto">
            <a:xfrm>
              <a:off x="7246814" y="6338436"/>
              <a:ext cx="1826995" cy="4699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6320" tIns="43161" rIns="86320" bIns="43161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125000"/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o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80000"/>
                <a:buFont typeface="Wingdings 2" panose="05020102010507070707" pitchFamily="18" charset="2"/>
                <a:buChar char="£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Franklin Gothic Medium" panose="020B0603020102020204" pitchFamily="34" charset="0"/>
                </a:rPr>
                <a:t>Other Organizations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7395891" y="5201032"/>
              <a:ext cx="1528842" cy="5114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dirty="0">
                  <a:solidFill>
                    <a:prstClr val="black"/>
                  </a:solidFill>
                </a:rPr>
                <a:t>Functions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02458" y="5762812"/>
              <a:ext cx="1515706" cy="485508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DDR&amp;E (AC)</a:t>
              </a:r>
            </a:p>
            <a:p>
              <a:pPr algn="ctr"/>
              <a:r>
                <a:rPr lang="en-US" sz="1400" dirty="0"/>
                <a:t>Portfolio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93817" y="1523029"/>
            <a:ext cx="1273279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400" dirty="0" err="1">
                <a:latin typeface="+mj-lt"/>
              </a:rPr>
              <a:t>Hypersonics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Networked C3</a:t>
            </a:r>
          </a:p>
          <a:p>
            <a:pPr algn="ctr"/>
            <a:r>
              <a:rPr lang="en-US" sz="1400" dirty="0">
                <a:latin typeface="+mj-lt"/>
              </a:rPr>
              <a:t>Space</a:t>
            </a:r>
          </a:p>
          <a:p>
            <a:pPr algn="ctr"/>
            <a:r>
              <a:rPr lang="en-US" sz="1400" dirty="0">
                <a:latin typeface="+mj-lt"/>
              </a:rPr>
              <a:t>Autonomy</a:t>
            </a:r>
          </a:p>
        </p:txBody>
      </p:sp>
    </p:spTree>
    <p:extLst>
      <p:ext uri="{BB962C8B-B14F-4D97-AF65-F5344CB8AC3E}">
        <p14:creationId xmlns:p14="http://schemas.microsoft.com/office/powerpoint/2010/main" val="51426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5261" y="5931326"/>
            <a:ext cx="1355600" cy="812239"/>
          </a:xfrm>
          <a:prstGeom prst="rect">
            <a:avLst/>
          </a:prstGeom>
        </p:spPr>
      </p:pic>
      <p:pic>
        <p:nvPicPr>
          <p:cNvPr id="3" name="SCOT Video v2.2 15Hz 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5800" y="3905554"/>
            <a:ext cx="3088640" cy="173736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755261" y="28619"/>
            <a:ext cx="163385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FF0000"/>
                </a:solidFill>
                <a:latin typeface="+mj-lt"/>
                <a:cs typeface="Franklin Gothic Medium"/>
              </a:rPr>
              <a:t>DISTRIBUTION</a:t>
            </a:r>
            <a:r>
              <a:rPr sz="1100" spc="-65" dirty="0">
                <a:solidFill>
                  <a:srgbClr val="FF0000"/>
                </a:solidFill>
                <a:latin typeface="+mj-lt"/>
                <a:cs typeface="Franklin Gothic Medium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+mj-lt"/>
                <a:cs typeface="Franklin Gothic Medium"/>
              </a:rPr>
              <a:t>STATEMENT</a:t>
            </a:r>
            <a:endParaRPr sz="1100">
              <a:latin typeface="+mj-lt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29490" y="6590878"/>
            <a:ext cx="132715" cy="1699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z="1100" spc="-5" dirty="0">
                <a:latin typeface="+mj-lt"/>
                <a:cs typeface="Franklin Gothic Medium"/>
              </a:rPr>
              <a:t>4</a:t>
            </a:fld>
            <a:endParaRPr sz="1100">
              <a:latin typeface="+mj-lt"/>
              <a:cs typeface="Franklin Gothic Medium"/>
            </a:endParaRPr>
          </a:p>
        </p:txBody>
      </p:sp>
      <p:sp>
        <p:nvSpPr>
          <p:cNvPr id="8" name="object 6"/>
          <p:cNvSpPr txBox="1">
            <a:spLocks/>
          </p:cNvSpPr>
          <p:nvPr/>
        </p:nvSpPr>
        <p:spPr>
          <a:xfrm>
            <a:off x="0" y="3048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n-US" sz="3200" i="1" kern="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We Test: Test Resource Management Center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432" y="987321"/>
            <a:ext cx="8267512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Ensures that DoD test ranges and facilities have the infrastructure, capabilities, funding, and workforce in place to support the development, acquisition, fielding, and sustainment of Defense systems.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023578"/>
            <a:ext cx="8223773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Strategize future test needs</a:t>
            </a:r>
          </a:p>
          <a:p>
            <a:pPr marL="627063" lvl="1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Aligned to R&amp;E Priorities</a:t>
            </a:r>
          </a:p>
          <a:p>
            <a:pPr marL="627063" lvl="1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Prioritize capabilities needed</a:t>
            </a:r>
          </a:p>
          <a:p>
            <a:pPr marL="627063" lvl="1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Lower the cost of testing</a:t>
            </a:r>
          </a:p>
          <a:p>
            <a:pPr marL="233363" indent="-2333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Modernize test infrastructure</a:t>
            </a:r>
          </a:p>
          <a:p>
            <a:pPr marL="627063" lvl="1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New technologies &amp; capabilities</a:t>
            </a:r>
          </a:p>
          <a:p>
            <a:pPr marL="627063" lvl="1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Multi-facility integration</a:t>
            </a:r>
          </a:p>
          <a:p>
            <a:pPr marL="627063" lvl="1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Enhance cyber test ranges</a:t>
            </a:r>
          </a:p>
          <a:p>
            <a:pPr marL="233363" indent="-2333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Ensure adequate funding to</a:t>
            </a:r>
            <a:br>
              <a:rPr lang="en-US" sz="2400" dirty="0">
                <a:solidFill>
                  <a:srgbClr val="002060"/>
                </a:solidFill>
                <a:latin typeface="+mj-lt"/>
              </a:rPr>
            </a:br>
            <a:r>
              <a:rPr lang="en-US" sz="2400" dirty="0">
                <a:solidFill>
                  <a:srgbClr val="002060"/>
                </a:solidFill>
                <a:latin typeface="+mj-lt"/>
              </a:rPr>
              <a:t>maintain National test assets</a:t>
            </a:r>
          </a:p>
          <a:p>
            <a:pPr marL="627063" lvl="1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Certify Service T&amp;E budgets</a:t>
            </a:r>
          </a:p>
        </p:txBody>
      </p:sp>
      <p:pic>
        <p:nvPicPr>
          <p:cNvPr id="38" name="Picture 1" descr="P102008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76791"/>
            <a:ext cx="2287640" cy="73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1977345"/>
            <a:ext cx="2726018" cy="1853525"/>
          </a:xfrm>
          <a:prstGeom prst="rect">
            <a:avLst/>
          </a:prstGeom>
        </p:spPr>
      </p:pic>
      <p:pic>
        <p:nvPicPr>
          <p:cNvPr id="42" name="Picture 16" descr="95_088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956" y="2935638"/>
            <a:ext cx="1714466" cy="79495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350" y="1974283"/>
            <a:ext cx="1719072" cy="85109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5" descr="anechoic_chamb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45" y="5776791"/>
            <a:ext cx="1304975" cy="1020447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SCOT Video v2.2 15Hz 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7802" r="30495"/>
          <a:stretch>
            <a:fillRect/>
          </a:stretch>
        </p:blipFill>
        <p:spPr>
          <a:xfrm>
            <a:off x="7696200" y="3905554"/>
            <a:ext cx="1288049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7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6863"/>
            <a:ext cx="9144000" cy="768350"/>
          </a:xfrm>
        </p:spPr>
        <p:txBody>
          <a:bodyPr/>
          <a:lstStyle/>
          <a:p>
            <a:r>
              <a:rPr lang="en-US" sz="3200" b="0" dirty="0"/>
              <a:t>Mobile Land-Based Anti-Ship Fires - FCT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" y="850322"/>
            <a:ext cx="7064375" cy="48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5958584"/>
            <a:ext cx="914400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prstClr val="white"/>
                </a:solidFill>
                <a:latin typeface="+mn-lt"/>
              </a:rPr>
              <a:t>Mobile, Land-Based, Over the Horizon Anti-Ship Warfare Capability</a:t>
            </a:r>
          </a:p>
        </p:txBody>
      </p:sp>
    </p:spTree>
    <p:extLst>
      <p:ext uri="{BB962C8B-B14F-4D97-AF65-F5344CB8AC3E}">
        <p14:creationId xmlns:p14="http://schemas.microsoft.com/office/powerpoint/2010/main" val="108657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6863"/>
            <a:ext cx="9144000" cy="804862"/>
          </a:xfrm>
        </p:spPr>
        <p:txBody>
          <a:bodyPr/>
          <a:lstStyle/>
          <a:p>
            <a:r>
              <a:rPr lang="en-US" sz="3200" b="0" dirty="0"/>
              <a:t>Soldier Borne Sensor Systems (SBS) - FCT</a:t>
            </a:r>
          </a:p>
        </p:txBody>
      </p:sp>
      <p:pic>
        <p:nvPicPr>
          <p:cNvPr id="3" name="Picture 2" descr="Frontpage-reduced-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66" y="1028978"/>
            <a:ext cx="5690804" cy="3776818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" y="1028977"/>
            <a:ext cx="3365067" cy="2644209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280"/>
            <a:ext cx="3397588" cy="23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5989757"/>
            <a:ext cx="9144000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prstClr val="white"/>
                </a:solidFill>
                <a:latin typeface="+mn-lt"/>
              </a:rPr>
              <a:t>SBS provides on demand Situational Awareness for the Squad</a:t>
            </a:r>
          </a:p>
        </p:txBody>
      </p:sp>
    </p:spTree>
    <p:extLst>
      <p:ext uri="{BB962C8B-B14F-4D97-AF65-F5344CB8AC3E}">
        <p14:creationId xmlns:p14="http://schemas.microsoft.com/office/powerpoint/2010/main" val="341059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2583"/>
            <a:ext cx="9144000" cy="592137"/>
          </a:xfrm>
        </p:spPr>
        <p:txBody>
          <a:bodyPr/>
          <a:lstStyle/>
          <a:p>
            <a:r>
              <a:rPr lang="en-US" sz="2800" b="0" dirty="0">
                <a:ea typeface="Calibri" panose="020F0502020204030204" pitchFamily="34" charset="0"/>
                <a:cs typeface="Times New Roman" panose="02020603050405020304" pitchFamily="18" charset="0"/>
              </a:rPr>
              <a:t>Low Cost </a:t>
            </a:r>
            <a:r>
              <a:rPr lang="en-US" sz="28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Attritable</a:t>
            </a:r>
            <a:r>
              <a:rPr lang="en-US" sz="2800" b="0" dirty="0">
                <a:ea typeface="Calibri" panose="020F0502020204030204" pitchFamily="34" charset="0"/>
                <a:cs typeface="Times New Roman" panose="02020603050405020304" pitchFamily="18" charset="0"/>
              </a:rPr>
              <a:t> Strike Demonstrator (LCASD) JCTD</a:t>
            </a:r>
            <a:endParaRPr lang="en-US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627" y="2105417"/>
            <a:ext cx="6630226" cy="4711019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" y="904011"/>
            <a:ext cx="5021927" cy="2789959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3159" y="3837030"/>
            <a:ext cx="2487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The XQ-58A Valkyrie prototype demonstrator, a long-range, high subsonic unmanned air vehicle completed its inaugural flight March 5, 2019 at Yuma Proving Grounds, Arizona</a:t>
            </a:r>
          </a:p>
        </p:txBody>
      </p:sp>
    </p:spTree>
    <p:extLst>
      <p:ext uri="{BB962C8B-B14F-4D97-AF65-F5344CB8AC3E}">
        <p14:creationId xmlns:p14="http://schemas.microsoft.com/office/powerpoint/2010/main" val="226729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6863"/>
            <a:ext cx="9144000" cy="804862"/>
          </a:xfrm>
        </p:spPr>
        <p:txBody>
          <a:bodyPr/>
          <a:lstStyle/>
          <a:p>
            <a:r>
              <a:rPr lang="en-US" b="0" dirty="0"/>
              <a:t>Wingman JCTD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71" y="809567"/>
            <a:ext cx="6589629" cy="4422256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1" y="3460910"/>
            <a:ext cx="4753841" cy="3360722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2774985" y="4199875"/>
            <a:ext cx="1587584" cy="105261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66430" y="3497278"/>
            <a:ext cx="1186175" cy="8033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86327" y="52919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dirty="0">
                <a:latin typeface="Franklin Gothic Medium" panose="020B0603020102020204" pitchFamily="34" charset="0"/>
              </a:rPr>
              <a:t>The Autonomous Remote Engagement System is a subsystem of the that reduces the time to identify targets using vision-based automatic target detection</a:t>
            </a:r>
          </a:p>
        </p:txBody>
      </p:sp>
    </p:spTree>
    <p:extLst>
      <p:ext uri="{BB962C8B-B14F-4D97-AF65-F5344CB8AC3E}">
        <p14:creationId xmlns:p14="http://schemas.microsoft.com/office/powerpoint/2010/main" val="1521608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  <a:ea typeface="+mn-ea"/>
                <a:cs typeface="+mn-cs"/>
              </a:rPr>
              <a:t>Mobile UAV Distributed Lethality Airborne Network (MUDLAN) JCTD</a:t>
            </a:r>
            <a:endParaRPr lang="en-US" dirty="0">
              <a:latin typeface="+mj-lt"/>
            </a:endParaRPr>
          </a:p>
        </p:txBody>
      </p:sp>
      <p:grpSp>
        <p:nvGrpSpPr>
          <p:cNvPr id="255" name="Group 254"/>
          <p:cNvGrpSpPr/>
          <p:nvPr/>
        </p:nvGrpSpPr>
        <p:grpSpPr>
          <a:xfrm>
            <a:off x="88324" y="1101141"/>
            <a:ext cx="8967354" cy="5679760"/>
            <a:chOff x="1426485" y="-119063"/>
            <a:chExt cx="9393916" cy="7013754"/>
          </a:xfrm>
        </p:grpSpPr>
        <p:sp>
          <p:nvSpPr>
            <p:cNvPr id="258" name="Rectangle 257"/>
            <p:cNvSpPr/>
            <p:nvPr/>
          </p:nvSpPr>
          <p:spPr>
            <a:xfrm>
              <a:off x="1510639" y="3160834"/>
              <a:ext cx="9154408" cy="3697287"/>
            </a:xfrm>
            <a:prstGeom prst="rect">
              <a:avLst/>
            </a:prstGeom>
            <a:solidFill>
              <a:srgbClr val="1F497D">
                <a:alpha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5016646" y="4622949"/>
              <a:ext cx="674937" cy="236740"/>
            </a:xfrm>
            <a:prstGeom prst="rect">
              <a:avLst/>
            </a:prstGeom>
            <a:solidFill>
              <a:sysClr val="window" lastClr="FFFFFF">
                <a:alpha val="27000"/>
              </a:sys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524007" y="-65088"/>
              <a:ext cx="9155113" cy="2505076"/>
            </a:xfrm>
            <a:prstGeom prst="rect">
              <a:avLst/>
            </a:prstGeom>
            <a:gradFill>
              <a:gsLst>
                <a:gs pos="95278">
                  <a:sysClr val="window" lastClr="FFFFFF"/>
                </a:gs>
                <a:gs pos="7000">
                  <a:srgbClr val="44546A">
                    <a:lumMod val="40000"/>
                    <a:lumOff val="60000"/>
                  </a:srgbClr>
                </a:gs>
                <a:gs pos="34000">
                  <a:srgbClr val="5B9BD5">
                    <a:lumMod val="20000"/>
                    <a:lumOff val="80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360870">
              <a:off x="2771101" y="6314371"/>
              <a:ext cx="301270" cy="260513"/>
            </a:xfrm>
            <a:prstGeom prst="rect">
              <a:avLst/>
            </a:prstGeom>
          </p:spPr>
        </p:pic>
        <p:grpSp>
          <p:nvGrpSpPr>
            <p:cNvPr id="260" name="Group 196"/>
            <p:cNvGrpSpPr>
              <a:grpSpLocks/>
            </p:cNvGrpSpPr>
            <p:nvPr/>
          </p:nvGrpSpPr>
          <p:grpSpPr bwMode="auto">
            <a:xfrm>
              <a:off x="1512891" y="3052776"/>
              <a:ext cx="5295901" cy="3805237"/>
              <a:chOff x="-4177164" y="2731471"/>
              <a:chExt cx="5656696" cy="4932535"/>
            </a:xfrm>
          </p:grpSpPr>
          <p:sp>
            <p:nvSpPr>
              <p:cNvPr id="379" name="Freeform 378"/>
              <p:cNvSpPr/>
              <p:nvPr/>
            </p:nvSpPr>
            <p:spPr>
              <a:xfrm>
                <a:off x="-4177164" y="2742306"/>
                <a:ext cx="5655942" cy="4921700"/>
              </a:xfrm>
              <a:custGeom>
                <a:avLst/>
                <a:gdLst/>
                <a:ahLst/>
                <a:cxnLst/>
                <a:rect l="l" t="t" r="r" b="b"/>
                <a:pathLst>
                  <a:path w="5655943" h="4921700">
                    <a:moveTo>
                      <a:pt x="3863624" y="205001"/>
                    </a:moveTo>
                    <a:cubicBezTo>
                      <a:pt x="3871435" y="207832"/>
                      <a:pt x="3890247" y="218804"/>
                      <a:pt x="3882075" y="220344"/>
                    </a:cubicBezTo>
                    <a:cubicBezTo>
                      <a:pt x="3858110" y="205431"/>
                      <a:pt x="3857652" y="202836"/>
                      <a:pt x="3863624" y="205001"/>
                    </a:cubicBezTo>
                    <a:close/>
                    <a:moveTo>
                      <a:pt x="2099379" y="12"/>
                    </a:moveTo>
                    <a:cubicBezTo>
                      <a:pt x="2335528" y="-1612"/>
                      <a:pt x="2508022" y="166898"/>
                      <a:pt x="2640121" y="208748"/>
                    </a:cubicBezTo>
                    <a:lnTo>
                      <a:pt x="2831018" y="158372"/>
                    </a:lnTo>
                    <a:cubicBezTo>
                      <a:pt x="2882681" y="172495"/>
                      <a:pt x="3048904" y="128305"/>
                      <a:pt x="3168627" y="134117"/>
                    </a:cubicBezTo>
                    <a:cubicBezTo>
                      <a:pt x="3288351" y="139929"/>
                      <a:pt x="3396523" y="205604"/>
                      <a:pt x="3549360" y="193247"/>
                    </a:cubicBezTo>
                    <a:lnTo>
                      <a:pt x="3867115" y="219338"/>
                    </a:lnTo>
                    <a:lnTo>
                      <a:pt x="3882075" y="220344"/>
                    </a:lnTo>
                    <a:cubicBezTo>
                      <a:pt x="3898426" y="230968"/>
                      <a:pt x="3926059" y="247371"/>
                      <a:pt x="3970441" y="272298"/>
                    </a:cubicBezTo>
                    <a:cubicBezTo>
                      <a:pt x="4187699" y="394321"/>
                      <a:pt x="4432179" y="321727"/>
                      <a:pt x="4551649" y="325258"/>
                    </a:cubicBezTo>
                    <a:lnTo>
                      <a:pt x="4687264" y="293483"/>
                    </a:lnTo>
                    <a:lnTo>
                      <a:pt x="5203893" y="452360"/>
                    </a:lnTo>
                    <a:lnTo>
                      <a:pt x="5655943" y="537093"/>
                    </a:lnTo>
                    <a:lnTo>
                      <a:pt x="5578449" y="886624"/>
                    </a:lnTo>
                    <a:lnTo>
                      <a:pt x="5197435" y="1617457"/>
                    </a:lnTo>
                    <a:lnTo>
                      <a:pt x="4435408" y="2602494"/>
                    </a:lnTo>
                    <a:lnTo>
                      <a:pt x="4370828" y="3333329"/>
                    </a:lnTo>
                    <a:lnTo>
                      <a:pt x="4170635" y="4233632"/>
                    </a:lnTo>
                    <a:lnTo>
                      <a:pt x="3952911" y="4921700"/>
                    </a:lnTo>
                    <a:lnTo>
                      <a:pt x="0" y="4921700"/>
                    </a:lnTo>
                    <a:cubicBezTo>
                      <a:pt x="5836" y="3354773"/>
                      <a:pt x="11670" y="1787848"/>
                      <a:pt x="17505" y="220920"/>
                    </a:cubicBezTo>
                    <a:cubicBezTo>
                      <a:pt x="480373" y="270349"/>
                      <a:pt x="760361" y="169067"/>
                      <a:pt x="1223229" y="218496"/>
                    </a:cubicBezTo>
                    <a:cubicBezTo>
                      <a:pt x="1572240" y="164289"/>
                      <a:pt x="1863230" y="1636"/>
                      <a:pt x="2099379" y="12"/>
                    </a:cubicBezTo>
                    <a:close/>
                  </a:path>
                </a:pathLst>
              </a:custGeom>
              <a:blipFill dpi="0" rotWithShape="1">
                <a:blip r:embed="rId5" cstate="email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 379"/>
              <p:cNvSpPr/>
              <p:nvPr/>
            </p:nvSpPr>
            <p:spPr>
              <a:xfrm>
                <a:off x="-4176411" y="2731471"/>
                <a:ext cx="5655943" cy="4921698"/>
              </a:xfrm>
              <a:custGeom>
                <a:avLst/>
                <a:gdLst/>
                <a:ahLst/>
                <a:cxnLst/>
                <a:rect l="l" t="t" r="r" b="b"/>
                <a:pathLst>
                  <a:path w="5655943" h="4921698">
                    <a:moveTo>
                      <a:pt x="2357314" y="2600963"/>
                    </a:moveTo>
                    <a:lnTo>
                      <a:pt x="2218637" y="2696687"/>
                    </a:lnTo>
                    <a:lnTo>
                      <a:pt x="1759270" y="2924035"/>
                    </a:lnTo>
                    <a:lnTo>
                      <a:pt x="1689932" y="3019759"/>
                    </a:lnTo>
                    <a:lnTo>
                      <a:pt x="1837276" y="3576162"/>
                    </a:lnTo>
                    <a:lnTo>
                      <a:pt x="2530660" y="3899234"/>
                    </a:lnTo>
                    <a:lnTo>
                      <a:pt x="2730007" y="3941113"/>
                    </a:lnTo>
                    <a:lnTo>
                      <a:pt x="2886019" y="3797526"/>
                    </a:lnTo>
                    <a:lnTo>
                      <a:pt x="3198042" y="3456505"/>
                    </a:lnTo>
                    <a:lnTo>
                      <a:pt x="3319384" y="3241123"/>
                    </a:lnTo>
                    <a:lnTo>
                      <a:pt x="3237044" y="3067623"/>
                    </a:lnTo>
                    <a:lnTo>
                      <a:pt x="3037697" y="2774465"/>
                    </a:lnTo>
                    <a:lnTo>
                      <a:pt x="2790679" y="2630877"/>
                    </a:lnTo>
                    <a:lnTo>
                      <a:pt x="2556661" y="2636860"/>
                    </a:lnTo>
                    <a:close/>
                    <a:moveTo>
                      <a:pt x="2266307" y="1930887"/>
                    </a:moveTo>
                    <a:lnTo>
                      <a:pt x="1863278" y="1942852"/>
                    </a:lnTo>
                    <a:lnTo>
                      <a:pt x="1893613" y="2146269"/>
                    </a:lnTo>
                    <a:lnTo>
                      <a:pt x="2296643" y="2271908"/>
                    </a:lnTo>
                    <a:lnTo>
                      <a:pt x="2599998" y="2050544"/>
                    </a:lnTo>
                    <a:close/>
                    <a:moveTo>
                      <a:pt x="2287975" y="393304"/>
                    </a:moveTo>
                    <a:lnTo>
                      <a:pt x="2188301" y="500995"/>
                    </a:lnTo>
                    <a:lnTo>
                      <a:pt x="2222970" y="596719"/>
                    </a:lnTo>
                    <a:lnTo>
                      <a:pt x="2110296" y="764239"/>
                    </a:lnTo>
                    <a:lnTo>
                      <a:pt x="2357314" y="782186"/>
                    </a:lnTo>
                    <a:lnTo>
                      <a:pt x="2409317" y="698427"/>
                    </a:lnTo>
                    <a:lnTo>
                      <a:pt x="2526326" y="411252"/>
                    </a:lnTo>
                    <a:close/>
                    <a:moveTo>
                      <a:pt x="3863624" y="205000"/>
                    </a:moveTo>
                    <a:cubicBezTo>
                      <a:pt x="3871443" y="207834"/>
                      <a:pt x="3890284" y="218824"/>
                      <a:pt x="3882074" y="220343"/>
                    </a:cubicBezTo>
                    <a:cubicBezTo>
                      <a:pt x="3858110" y="205433"/>
                      <a:pt x="3857647" y="202834"/>
                      <a:pt x="3863624" y="205000"/>
                    </a:cubicBezTo>
                    <a:close/>
                    <a:moveTo>
                      <a:pt x="2099379" y="12"/>
                    </a:moveTo>
                    <a:cubicBezTo>
                      <a:pt x="2335528" y="-1614"/>
                      <a:pt x="2508022" y="166898"/>
                      <a:pt x="2640121" y="208748"/>
                    </a:cubicBezTo>
                    <a:lnTo>
                      <a:pt x="2831018" y="158372"/>
                    </a:lnTo>
                    <a:cubicBezTo>
                      <a:pt x="2882681" y="172495"/>
                      <a:pt x="3048904" y="128305"/>
                      <a:pt x="3168627" y="134117"/>
                    </a:cubicBezTo>
                    <a:cubicBezTo>
                      <a:pt x="3288351" y="139929"/>
                      <a:pt x="3396523" y="205603"/>
                      <a:pt x="3549360" y="193246"/>
                    </a:cubicBezTo>
                    <a:lnTo>
                      <a:pt x="3867115" y="219338"/>
                    </a:lnTo>
                    <a:lnTo>
                      <a:pt x="3882074" y="220343"/>
                    </a:lnTo>
                    <a:cubicBezTo>
                      <a:pt x="3898479" y="230998"/>
                      <a:pt x="3926101" y="247393"/>
                      <a:pt x="3970441" y="272297"/>
                    </a:cubicBezTo>
                    <a:cubicBezTo>
                      <a:pt x="4187699" y="394320"/>
                      <a:pt x="4432179" y="321726"/>
                      <a:pt x="4551649" y="325258"/>
                    </a:cubicBezTo>
                    <a:lnTo>
                      <a:pt x="4687263" y="293482"/>
                    </a:lnTo>
                    <a:lnTo>
                      <a:pt x="5203893" y="452359"/>
                    </a:lnTo>
                    <a:lnTo>
                      <a:pt x="5655943" y="537092"/>
                    </a:lnTo>
                    <a:lnTo>
                      <a:pt x="5578449" y="886624"/>
                    </a:lnTo>
                    <a:lnTo>
                      <a:pt x="5197435" y="1617456"/>
                    </a:lnTo>
                    <a:lnTo>
                      <a:pt x="4435407" y="2602492"/>
                    </a:lnTo>
                    <a:lnTo>
                      <a:pt x="4370828" y="3333329"/>
                    </a:lnTo>
                    <a:lnTo>
                      <a:pt x="4170635" y="4233630"/>
                    </a:lnTo>
                    <a:lnTo>
                      <a:pt x="3952911" y="4921698"/>
                    </a:lnTo>
                    <a:lnTo>
                      <a:pt x="0" y="4921698"/>
                    </a:lnTo>
                    <a:cubicBezTo>
                      <a:pt x="5836" y="3354771"/>
                      <a:pt x="11670" y="1787846"/>
                      <a:pt x="17505" y="220919"/>
                    </a:cubicBezTo>
                    <a:cubicBezTo>
                      <a:pt x="480373" y="270348"/>
                      <a:pt x="760362" y="169067"/>
                      <a:pt x="1223230" y="218496"/>
                    </a:cubicBezTo>
                    <a:cubicBezTo>
                      <a:pt x="1572240" y="164289"/>
                      <a:pt x="1863231" y="1635"/>
                      <a:pt x="2099379" y="12"/>
                    </a:cubicBezTo>
                    <a:close/>
                  </a:path>
                </a:pathLst>
              </a:custGeom>
              <a:blipFill dpi="0" rotWithShape="1">
                <a:blip r:embed="rId6" cstate="email">
                  <a:duotone>
                    <a:prstClr val="black"/>
                    <a:srgbClr val="A5A5A5">
                      <a:lumMod val="75000"/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1" name="Isosceles Triangle 260"/>
            <p:cNvSpPr/>
            <p:nvPr/>
          </p:nvSpPr>
          <p:spPr>
            <a:xfrm>
              <a:off x="4106870" y="5286388"/>
              <a:ext cx="155575" cy="125413"/>
            </a:xfrm>
            <a:prstGeom prst="triangle">
              <a:avLst/>
            </a:prstGeom>
            <a:solidFill>
              <a:srgbClr val="FF0000">
                <a:alpha val="68000"/>
              </a:srgbClr>
            </a:solidFill>
            <a:ln w="3175" cap="flat" cmpd="sng" algn="ctr">
              <a:solidFill>
                <a:srgbClr val="FF0000">
                  <a:alpha val="68000"/>
                </a:srgbClr>
              </a:solidFill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Isosceles Triangle 261"/>
            <p:cNvSpPr/>
            <p:nvPr/>
          </p:nvSpPr>
          <p:spPr>
            <a:xfrm>
              <a:off x="3878265" y="5151438"/>
              <a:ext cx="153987" cy="125412"/>
            </a:xfrm>
            <a:prstGeom prst="triangle">
              <a:avLst/>
            </a:prstGeom>
            <a:solidFill>
              <a:srgbClr val="FF0000">
                <a:alpha val="68000"/>
              </a:srgbClr>
            </a:solidFill>
            <a:ln w="3175" cap="flat" cmpd="sng" algn="ctr">
              <a:solidFill>
                <a:srgbClr val="FF0000">
                  <a:alpha val="68000"/>
                </a:srgbClr>
              </a:solidFill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7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54062">
              <a:off x="4512939" y="3617641"/>
              <a:ext cx="360333" cy="292862"/>
            </a:xfrm>
            <a:prstGeom prst="rect">
              <a:avLst/>
            </a:prstGeom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8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19444">
              <a:off x="4774912" y="5146891"/>
              <a:ext cx="296358" cy="240866"/>
            </a:xfrm>
            <a:prstGeom prst="rect">
              <a:avLst/>
            </a:prstGeom>
          </p:spPr>
        </p:pic>
        <p:sp>
          <p:nvSpPr>
            <p:cNvPr id="265" name="Isosceles Triangle 264"/>
            <p:cNvSpPr/>
            <p:nvPr/>
          </p:nvSpPr>
          <p:spPr>
            <a:xfrm rot="3079124" flipH="1">
              <a:off x="3820319" y="2724950"/>
              <a:ext cx="261938" cy="1035050"/>
            </a:xfrm>
            <a:prstGeom prst="triangle">
              <a:avLst>
                <a:gd name="adj" fmla="val 53398"/>
              </a:avLst>
            </a:prstGeom>
            <a:solidFill>
              <a:srgbClr val="FF6600">
                <a:alpha val="34000"/>
              </a:srgbClr>
            </a:solidFill>
            <a:ln w="3175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" name="Picture 265"/>
            <p:cNvPicPr>
              <a:picLocks noChangeAspect="1"/>
            </p:cNvPicPr>
            <p:nvPr/>
          </p:nvPicPr>
          <p:blipFill>
            <a:blip r:embed="rId9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3842" y="3161627"/>
              <a:ext cx="318797" cy="259103"/>
            </a:xfrm>
            <a:prstGeom prst="rect">
              <a:avLst/>
            </a:prstGeom>
          </p:spPr>
        </p:pic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10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96006">
              <a:off x="4313250" y="2763443"/>
              <a:ext cx="293565" cy="238595"/>
            </a:xfrm>
            <a:prstGeom prst="rect">
              <a:avLst/>
            </a:prstGeom>
          </p:spPr>
        </p:pic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11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94637">
              <a:off x="4557108" y="4655246"/>
              <a:ext cx="354058" cy="287761"/>
            </a:xfrm>
            <a:prstGeom prst="rect">
              <a:avLst/>
            </a:prstGeom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12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2017">
              <a:off x="4619873" y="5792169"/>
              <a:ext cx="270018" cy="219458"/>
            </a:xfrm>
            <a:prstGeom prst="rect">
              <a:avLst/>
            </a:prstGeom>
          </p:spPr>
        </p:pic>
        <p:pic>
          <p:nvPicPr>
            <p:cNvPr id="270" name="Picture 250" descr="Russian SA-8.eps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639" y="3455991"/>
              <a:ext cx="211137" cy="128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" name="Oval 43"/>
            <p:cNvSpPr>
              <a:spLocks noChangeArrowheads="1"/>
            </p:cNvSpPr>
            <p:nvPr/>
          </p:nvSpPr>
          <p:spPr bwMode="auto">
            <a:xfrm>
              <a:off x="2459413" y="3851277"/>
              <a:ext cx="1678817" cy="647287"/>
            </a:xfrm>
            <a:prstGeom prst="ellipse">
              <a:avLst/>
            </a:prstGeom>
            <a:solidFill>
              <a:srgbClr val="FFFFCC">
                <a:alpha val="72000"/>
              </a:srgbClr>
            </a:solidFill>
            <a:ln w="9525">
              <a:solidFill>
                <a:sysClr val="window" lastClr="FFFFFF">
                  <a:lumMod val="65000"/>
                </a:sysClr>
              </a:solidFill>
              <a:round/>
              <a:headEnd type="none" w="sm" len="sm"/>
              <a:tailEnd type="none" w="sm" len="sm"/>
            </a:ln>
            <a:effectLst>
              <a:outerShdw blurRad="50800" dist="50800" dir="2700000" algn="tl" rotWithShape="0">
                <a:srgbClr val="FFC000"/>
              </a:outerShdw>
            </a:effectLst>
          </p:spPr>
          <p:txBody>
            <a:bodyPr tIns="91440" bIns="91440" anchor="ctr">
              <a:spAutoFit/>
            </a:bodyPr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272" name="Text Box 44"/>
            <p:cNvSpPr txBox="1">
              <a:spLocks noChangeArrowheads="1"/>
            </p:cNvSpPr>
            <p:nvPr/>
          </p:nvSpPr>
          <p:spPr bwMode="auto">
            <a:xfrm>
              <a:off x="1998664" y="3942256"/>
              <a:ext cx="2616200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tIns="91440" bIns="91440">
              <a:spAutoFit/>
            </a:bodyPr>
            <a:lstStyle>
              <a:lvl1pPr defTabSz="912813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Enables high speed</a:t>
              </a:r>
            </a:p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 connectivity with </a:t>
              </a:r>
            </a:p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autonomous systems</a:t>
              </a:r>
            </a:p>
          </p:txBody>
        </p:sp>
        <p:sp>
          <p:nvSpPr>
            <p:cNvPr id="273" name="Oval 156"/>
            <p:cNvSpPr>
              <a:spLocks noChangeArrowheads="1"/>
            </p:cNvSpPr>
            <p:nvPr/>
          </p:nvSpPr>
          <p:spPr bwMode="auto">
            <a:xfrm>
              <a:off x="2407837" y="3939478"/>
              <a:ext cx="217134" cy="21286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44546A"/>
              </a:solidFill>
              <a:round/>
              <a:headEnd/>
              <a:tailEnd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1</a:t>
              </a:r>
            </a:p>
          </p:txBody>
        </p:sp>
        <p:pic>
          <p:nvPicPr>
            <p:cNvPr id="274" name="Picture 250" descr="Russian SA-8.eps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527" y="5589601"/>
              <a:ext cx="211138" cy="128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Picture 274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012" y="3107132"/>
              <a:ext cx="358274" cy="259103"/>
            </a:xfrm>
            <a:prstGeom prst="rect">
              <a:avLst/>
            </a:prstGeom>
          </p:spPr>
        </p:pic>
        <p:sp>
          <p:nvSpPr>
            <p:cNvPr id="276" name="Isosceles Triangle 275"/>
            <p:cNvSpPr/>
            <p:nvPr/>
          </p:nvSpPr>
          <p:spPr>
            <a:xfrm rot="4091373" flipH="1">
              <a:off x="3910814" y="2985298"/>
              <a:ext cx="261937" cy="1031875"/>
            </a:xfrm>
            <a:prstGeom prst="triangle">
              <a:avLst>
                <a:gd name="adj" fmla="val 53398"/>
              </a:avLst>
            </a:prstGeom>
            <a:solidFill>
              <a:srgbClr val="FF6600">
                <a:alpha val="34000"/>
              </a:srgbClr>
            </a:solidFill>
            <a:ln w="3175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Isosceles Triangle 276"/>
            <p:cNvSpPr/>
            <p:nvPr/>
          </p:nvSpPr>
          <p:spPr>
            <a:xfrm rot="6144572" flipH="1">
              <a:off x="3925101" y="3067845"/>
              <a:ext cx="261937" cy="981075"/>
            </a:xfrm>
            <a:prstGeom prst="triangle">
              <a:avLst>
                <a:gd name="adj" fmla="val 53398"/>
              </a:avLst>
            </a:prstGeom>
            <a:solidFill>
              <a:srgbClr val="FF6600">
                <a:alpha val="34000"/>
              </a:srgbClr>
            </a:solidFill>
            <a:ln w="3175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Isosceles Triangle 277"/>
            <p:cNvSpPr/>
            <p:nvPr/>
          </p:nvSpPr>
          <p:spPr>
            <a:xfrm rot="4154280" flipH="1">
              <a:off x="4053682" y="4847444"/>
              <a:ext cx="255588" cy="1311275"/>
            </a:xfrm>
            <a:prstGeom prst="triangle">
              <a:avLst>
                <a:gd name="adj" fmla="val 49902"/>
              </a:avLst>
            </a:prstGeom>
            <a:solidFill>
              <a:srgbClr val="FF6600">
                <a:alpha val="34000"/>
              </a:srgbClr>
            </a:solidFill>
            <a:ln w="3175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Isosceles Triangle 278"/>
            <p:cNvSpPr/>
            <p:nvPr/>
          </p:nvSpPr>
          <p:spPr>
            <a:xfrm rot="6136485" flipH="1">
              <a:off x="3978275" y="5173669"/>
              <a:ext cx="261938" cy="1090612"/>
            </a:xfrm>
            <a:prstGeom prst="triangle">
              <a:avLst>
                <a:gd name="adj" fmla="val 54121"/>
              </a:avLst>
            </a:prstGeom>
            <a:solidFill>
              <a:srgbClr val="FF6600">
                <a:alpha val="34000"/>
              </a:srgbClr>
            </a:solidFill>
            <a:ln w="3175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Isosceles Triangle 279"/>
            <p:cNvSpPr/>
            <p:nvPr/>
          </p:nvSpPr>
          <p:spPr>
            <a:xfrm rot="2510557" flipH="1">
              <a:off x="3900495" y="4573601"/>
              <a:ext cx="269875" cy="1341437"/>
            </a:xfrm>
            <a:prstGeom prst="triangle">
              <a:avLst>
                <a:gd name="adj" fmla="val 7935"/>
              </a:avLst>
            </a:prstGeom>
            <a:solidFill>
              <a:srgbClr val="FF6600">
                <a:alpha val="34000"/>
              </a:srgbClr>
            </a:solidFill>
            <a:ln w="3175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1" name="Picture 280"/>
            <p:cNvPicPr>
              <a:picLocks noChangeAspect="1"/>
            </p:cNvPicPr>
            <p:nvPr/>
          </p:nvPicPr>
          <p:blipFill>
            <a:blip r:embed="rId9" cstate="email">
              <a:duotone>
                <a:prstClr val="black"/>
                <a:srgbClr val="4454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6204" y="5074898"/>
              <a:ext cx="318797" cy="259103"/>
            </a:xfrm>
            <a:prstGeom prst="rect">
              <a:avLst/>
            </a:prstGeom>
          </p:spPr>
        </p:pic>
        <p:pic>
          <p:nvPicPr>
            <p:cNvPr id="282" name="Picture 40" descr="J:\Graphics\06_Photos Cut Out Ping Files\vehicles\11.pn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370" y="5532438"/>
              <a:ext cx="293687" cy="196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40" descr="J:\Graphics\06_Photos Cut Out Ping Files\vehicles\11.pn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353" y="3400425"/>
              <a:ext cx="295275" cy="196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4" name="Straight Connector 283"/>
            <p:cNvCxnSpPr/>
            <p:nvPr/>
          </p:nvCxnSpPr>
          <p:spPr>
            <a:xfrm flipH="1">
              <a:off x="5807760" y="679553"/>
              <a:ext cx="1774721" cy="2177302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85" name="Straight Connector 284"/>
            <p:cNvCxnSpPr/>
            <p:nvPr/>
          </p:nvCxnSpPr>
          <p:spPr>
            <a:xfrm flipH="1">
              <a:off x="6237081" y="752065"/>
              <a:ext cx="1566928" cy="319265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286" name="Picture 294" descr="2.png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238" y="306401"/>
              <a:ext cx="1096962" cy="49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96" descr="f35d.png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330739">
              <a:off x="4814888" y="1766888"/>
              <a:ext cx="373062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97" descr="f35d.png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330739">
              <a:off x="6594482" y="4824413"/>
              <a:ext cx="373063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9" name="Straight Connector 288"/>
            <p:cNvCxnSpPr>
              <a:stCxn id="275" idx="1"/>
              <a:endCxn id="263" idx="3"/>
            </p:cNvCxnSpPr>
            <p:nvPr/>
          </p:nvCxnSpPr>
          <p:spPr>
            <a:xfrm flipH="1">
              <a:off x="4864867" y="3236677"/>
              <a:ext cx="194144" cy="58018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cxnSp>
          <p:nvCxnSpPr>
            <p:cNvPr id="290" name="Straight Connector 289"/>
            <p:cNvCxnSpPr>
              <a:stCxn id="275" idx="1"/>
              <a:endCxn id="267" idx="3"/>
            </p:cNvCxnSpPr>
            <p:nvPr/>
          </p:nvCxnSpPr>
          <p:spPr>
            <a:xfrm flipH="1" flipV="1">
              <a:off x="4597905" y="2833845"/>
              <a:ext cx="461109" cy="40282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cxnSp>
          <p:nvCxnSpPr>
            <p:cNvPr id="291" name="Straight Connector 290"/>
            <p:cNvCxnSpPr>
              <a:stCxn id="275" idx="1"/>
            </p:cNvCxnSpPr>
            <p:nvPr/>
          </p:nvCxnSpPr>
          <p:spPr>
            <a:xfrm flipH="1">
              <a:off x="4741188" y="3236684"/>
              <a:ext cx="317824" cy="1802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cxnSp>
          <p:nvCxnSpPr>
            <p:cNvPr id="292" name="Straight Connector 291"/>
            <p:cNvCxnSpPr>
              <a:stCxn id="281" idx="1"/>
              <a:endCxn id="264" idx="3"/>
            </p:cNvCxnSpPr>
            <p:nvPr/>
          </p:nvCxnSpPr>
          <p:spPr>
            <a:xfrm flipH="1">
              <a:off x="5069163" y="5204449"/>
              <a:ext cx="327041" cy="3797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cxnSp>
          <p:nvCxnSpPr>
            <p:cNvPr id="293" name="Straight Connector 292"/>
            <p:cNvCxnSpPr>
              <a:stCxn id="281" idx="1"/>
              <a:endCxn id="269" idx="3"/>
            </p:cNvCxnSpPr>
            <p:nvPr/>
          </p:nvCxnSpPr>
          <p:spPr>
            <a:xfrm flipH="1">
              <a:off x="4873493" y="5204450"/>
              <a:ext cx="522711" cy="76193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cxnSp>
          <p:nvCxnSpPr>
            <p:cNvPr id="294" name="Straight Connector 293"/>
            <p:cNvCxnSpPr>
              <a:stCxn id="281" idx="1"/>
              <a:endCxn id="268" idx="3"/>
            </p:cNvCxnSpPr>
            <p:nvPr/>
          </p:nvCxnSpPr>
          <p:spPr>
            <a:xfrm flipH="1" flipV="1">
              <a:off x="4900395" y="4738319"/>
              <a:ext cx="495808" cy="46613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sp>
          <p:nvSpPr>
            <p:cNvPr id="295" name="TextBox 294"/>
            <p:cNvSpPr txBox="1"/>
            <p:nvPr/>
          </p:nvSpPr>
          <p:spPr>
            <a:xfrm>
              <a:off x="1529689" y="-47680"/>
              <a:ext cx="4529255" cy="540944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 panose="020F0302020204030204"/>
                  <a:ea typeface="ＭＳ Ｐゴシック" pitchFamily="34" charset="-128"/>
                </a:rPr>
                <a:t>MUDLAN JCTD Op Scenario</a:t>
              </a:r>
            </a:p>
          </p:txBody>
        </p:sp>
        <p:cxnSp>
          <p:nvCxnSpPr>
            <p:cNvPr id="296" name="Straight Connector 295"/>
            <p:cNvCxnSpPr/>
            <p:nvPr/>
          </p:nvCxnSpPr>
          <p:spPr>
            <a:xfrm>
              <a:off x="8541987" y="679553"/>
              <a:ext cx="1162459" cy="81864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97" name="Straight Connector 296"/>
            <p:cNvCxnSpPr/>
            <p:nvPr/>
          </p:nvCxnSpPr>
          <p:spPr>
            <a:xfrm>
              <a:off x="9854695" y="1732146"/>
              <a:ext cx="146006" cy="12920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298" name="Oval 43"/>
            <p:cNvSpPr>
              <a:spLocks noChangeArrowheads="1"/>
            </p:cNvSpPr>
            <p:nvPr/>
          </p:nvSpPr>
          <p:spPr bwMode="auto">
            <a:xfrm>
              <a:off x="4114367" y="857250"/>
              <a:ext cx="1258576" cy="649288"/>
            </a:xfrm>
            <a:prstGeom prst="ellipse">
              <a:avLst/>
            </a:prstGeom>
            <a:solidFill>
              <a:srgbClr val="FFFFCC">
                <a:alpha val="63000"/>
              </a:srgbClr>
            </a:solidFill>
            <a:ln w="0">
              <a:solidFill>
                <a:sysClr val="windowText" lastClr="000000">
                  <a:lumMod val="50000"/>
                  <a:lumOff val="50000"/>
                </a:sysClr>
              </a:solidFill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91440" bIns="91440" anchor="ctr">
              <a:spAutoFit/>
            </a:bodyPr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299" name="Text Box 44"/>
            <p:cNvSpPr txBox="1">
              <a:spLocks noChangeArrowheads="1"/>
            </p:cNvSpPr>
            <p:nvPr/>
          </p:nvSpPr>
          <p:spPr bwMode="auto">
            <a:xfrm>
              <a:off x="4112316" y="951563"/>
              <a:ext cx="1298096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tIns="91440" bIns="91440">
              <a:spAutoFit/>
            </a:bodyPr>
            <a:lstStyle>
              <a:lvl1pPr defTabSz="912813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Deny Enemy TER acquisition of protected asset</a:t>
              </a:r>
            </a:p>
          </p:txBody>
        </p:sp>
        <p:sp>
          <p:nvSpPr>
            <p:cNvPr id="300" name="Oval 156"/>
            <p:cNvSpPr>
              <a:spLocks noChangeArrowheads="1"/>
            </p:cNvSpPr>
            <p:nvPr/>
          </p:nvSpPr>
          <p:spPr bwMode="auto">
            <a:xfrm>
              <a:off x="3994691" y="969760"/>
              <a:ext cx="248117" cy="20275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44546A"/>
              </a:solidFill>
              <a:round/>
              <a:headEnd/>
              <a:tailEnd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3</a:t>
              </a:r>
            </a:p>
          </p:txBody>
        </p:sp>
        <p:cxnSp>
          <p:nvCxnSpPr>
            <p:cNvPr id="301" name="Straight Connector 300"/>
            <p:cNvCxnSpPr/>
            <p:nvPr/>
          </p:nvCxnSpPr>
          <p:spPr>
            <a:xfrm flipH="1">
              <a:off x="5856880" y="2944741"/>
              <a:ext cx="1291591" cy="1821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02" name="Straight Connector 301"/>
            <p:cNvCxnSpPr/>
            <p:nvPr/>
          </p:nvCxnSpPr>
          <p:spPr>
            <a:xfrm>
              <a:off x="8141373" y="803336"/>
              <a:ext cx="664529" cy="2013661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3" name="Oval 43"/>
            <p:cNvSpPr>
              <a:spLocks noChangeArrowheads="1"/>
            </p:cNvSpPr>
            <p:nvPr/>
          </p:nvSpPr>
          <p:spPr bwMode="auto">
            <a:xfrm>
              <a:off x="7261702" y="1331926"/>
              <a:ext cx="1210787" cy="649287"/>
            </a:xfrm>
            <a:prstGeom prst="ellipse">
              <a:avLst/>
            </a:prstGeom>
            <a:solidFill>
              <a:srgbClr val="FFFFCC">
                <a:alpha val="57000"/>
              </a:srgbClr>
            </a:solidFill>
            <a:ln w="9525">
              <a:solidFill>
                <a:sysClr val="window" lastClr="FFFFFF">
                  <a:lumMod val="65000"/>
                </a:sysClr>
              </a:solidFill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58000"/>
                </a:prstClr>
              </a:outerShdw>
            </a:effectLst>
          </p:spPr>
          <p:txBody>
            <a:bodyPr tIns="91440" bIns="91440" anchor="ctr">
              <a:spAutoFit/>
            </a:bodyPr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304" name="Oval 156"/>
            <p:cNvSpPr>
              <a:spLocks noChangeArrowheads="1"/>
            </p:cNvSpPr>
            <p:nvPr/>
          </p:nvSpPr>
          <p:spPr bwMode="auto">
            <a:xfrm>
              <a:off x="7180685" y="1502119"/>
              <a:ext cx="237281" cy="195772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44546A"/>
              </a:solidFill>
              <a:round/>
              <a:headEnd/>
              <a:tailEnd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2</a:t>
              </a:r>
            </a:p>
          </p:txBody>
        </p:sp>
        <p:sp>
          <p:nvSpPr>
            <p:cNvPr id="305" name="Text Box 44"/>
            <p:cNvSpPr txBox="1">
              <a:spLocks noChangeArrowheads="1"/>
            </p:cNvSpPr>
            <p:nvPr/>
          </p:nvSpPr>
          <p:spPr bwMode="auto">
            <a:xfrm>
              <a:off x="7305959" y="1406420"/>
              <a:ext cx="1138111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tIns="91440" bIns="91440">
              <a:spAutoFit/>
            </a:bodyPr>
            <a:lstStyle>
              <a:lvl1pPr defTabSz="912813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C2 and data sharing to </a:t>
              </a:r>
            </a:p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F2T2EA</a:t>
              </a:r>
            </a:p>
          </p:txBody>
        </p:sp>
        <p:cxnSp>
          <p:nvCxnSpPr>
            <p:cNvPr id="306" name="Straight Connector 305"/>
            <p:cNvCxnSpPr/>
            <p:nvPr/>
          </p:nvCxnSpPr>
          <p:spPr>
            <a:xfrm>
              <a:off x="5126980" y="2086925"/>
              <a:ext cx="330452" cy="689871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FF6600"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7" name="Cloud 306"/>
            <p:cNvSpPr/>
            <p:nvPr/>
          </p:nvSpPr>
          <p:spPr>
            <a:xfrm>
              <a:off x="6554788" y="4741863"/>
              <a:ext cx="449262" cy="442912"/>
            </a:xfrm>
            <a:prstGeom prst="cloud">
              <a:avLst/>
            </a:prstGeom>
            <a:solidFill>
              <a:srgbClr val="FF6600">
                <a:alpha val="2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Cloud 307"/>
            <p:cNvSpPr/>
            <p:nvPr/>
          </p:nvSpPr>
          <p:spPr>
            <a:xfrm>
              <a:off x="4794257" y="1727200"/>
              <a:ext cx="449263" cy="444500"/>
            </a:xfrm>
            <a:prstGeom prst="cloud">
              <a:avLst/>
            </a:prstGeom>
            <a:solidFill>
              <a:srgbClr val="FF6600">
                <a:alpha val="2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9805637" y="1"/>
              <a:ext cx="978252" cy="636849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</a:rPr>
                <a:t>LPI/LPD </a:t>
              </a:r>
            </a:p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</a:rPr>
                <a:t>Anti-Jam Communication Links</a:t>
              </a:r>
            </a:p>
          </p:txBody>
        </p:sp>
        <p:pic>
          <p:nvPicPr>
            <p:cNvPr id="311" name="Picture 84"/>
            <p:cNvPicPr>
              <a:picLocks noChangeAspect="1"/>
            </p:cNvPicPr>
            <p:nvPr/>
          </p:nvPicPr>
          <p:blipFill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0611" y="2854000"/>
              <a:ext cx="990600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" name="Picture 91" descr="Tern Graphics.png"/>
            <p:cNvPicPr>
              <a:picLocks noChangeAspect="1"/>
            </p:cNvPicPr>
            <p:nvPr/>
          </p:nvPicPr>
          <p:blipFill>
            <a:blip r:embed="rId20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829971">
              <a:off x="5603605" y="3619127"/>
              <a:ext cx="1176338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" name="Picture 97"/>
            <p:cNvPicPr>
              <a:picLocks noChangeAspect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738" y="4230701"/>
              <a:ext cx="55245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98"/>
            <p:cNvPicPr>
              <a:picLocks noChangeAspect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7675" y="3457576"/>
              <a:ext cx="552450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5" name="TextBox 314"/>
            <p:cNvSpPr txBox="1"/>
            <p:nvPr/>
          </p:nvSpPr>
          <p:spPr>
            <a:xfrm>
              <a:off x="6565722" y="2462332"/>
              <a:ext cx="2717800" cy="322084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High Capacity Backbone ISR Network </a:t>
              </a:r>
            </a:p>
            <a:p>
              <a:pPr marL="0" marR="0" lvl="0" indent="0" algn="ctr" defTabSz="914186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(100 Mbps/1Gbps)</a:t>
              </a:r>
            </a:p>
          </p:txBody>
        </p:sp>
        <p:pic>
          <p:nvPicPr>
            <p:cNvPr id="316" name="Picture 100"/>
            <p:cNvPicPr>
              <a:picLocks noChangeAspect="1"/>
            </p:cNvPicPr>
            <p:nvPr/>
          </p:nvPicPr>
          <p:blipFill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8132" y="-71438"/>
              <a:ext cx="804863" cy="454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" name="Oval 43"/>
            <p:cNvSpPr>
              <a:spLocks noChangeArrowheads="1"/>
            </p:cNvSpPr>
            <p:nvPr/>
          </p:nvSpPr>
          <p:spPr bwMode="auto">
            <a:xfrm>
              <a:off x="9560611" y="3650111"/>
              <a:ext cx="913464" cy="649118"/>
            </a:xfrm>
            <a:prstGeom prst="ellipse">
              <a:avLst/>
            </a:prstGeom>
            <a:solidFill>
              <a:srgbClr val="FFFFCC">
                <a:alpha val="65000"/>
              </a:srgbClr>
            </a:solidFill>
            <a:ln w="25400">
              <a:noFill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91440" bIns="91440" anchor="ctr">
              <a:spAutoFit/>
            </a:bodyPr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318" name="Oval 156"/>
            <p:cNvSpPr>
              <a:spLocks noChangeArrowheads="1"/>
            </p:cNvSpPr>
            <p:nvPr/>
          </p:nvSpPr>
          <p:spPr bwMode="auto">
            <a:xfrm>
              <a:off x="9528810" y="3881286"/>
              <a:ext cx="189346" cy="17892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44546A"/>
              </a:solidFill>
              <a:round/>
              <a:headEnd/>
              <a:tailEnd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4</a:t>
              </a:r>
            </a:p>
          </p:txBody>
        </p:sp>
        <p:sp>
          <p:nvSpPr>
            <p:cNvPr id="319" name="Text Box 44"/>
            <p:cNvSpPr txBox="1">
              <a:spLocks noChangeArrowheads="1"/>
            </p:cNvSpPr>
            <p:nvPr/>
          </p:nvSpPr>
          <p:spPr bwMode="auto">
            <a:xfrm>
              <a:off x="9607766" y="3781236"/>
              <a:ext cx="860827" cy="38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tIns="91440" bIns="91440">
              <a:spAutoFit/>
            </a:bodyPr>
            <a:lstStyle>
              <a:lvl1pPr defTabSz="912813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OTH </a:t>
              </a:r>
            </a:p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Targeting</a:t>
              </a:r>
            </a:p>
          </p:txBody>
        </p:sp>
        <p:cxnSp>
          <p:nvCxnSpPr>
            <p:cNvPr id="320" name="Straight Connector 319"/>
            <p:cNvCxnSpPr/>
            <p:nvPr/>
          </p:nvCxnSpPr>
          <p:spPr>
            <a:xfrm>
              <a:off x="6241624" y="4139971"/>
              <a:ext cx="456320" cy="660147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FF6600"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21" name="Straight Connector 320"/>
            <p:cNvCxnSpPr/>
            <p:nvPr/>
          </p:nvCxnSpPr>
          <p:spPr>
            <a:xfrm flipH="1">
              <a:off x="7465382" y="2972366"/>
              <a:ext cx="1291591" cy="1821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22" name="Straight Connector 321"/>
            <p:cNvCxnSpPr/>
            <p:nvPr/>
          </p:nvCxnSpPr>
          <p:spPr>
            <a:xfrm flipH="1">
              <a:off x="6064088" y="541885"/>
              <a:ext cx="1425073" cy="138678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23" name="Straight Connector 322"/>
            <p:cNvCxnSpPr/>
            <p:nvPr/>
          </p:nvCxnSpPr>
          <p:spPr>
            <a:xfrm flipH="1" flipV="1">
              <a:off x="8984434" y="3043679"/>
              <a:ext cx="629354" cy="414481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24" name="Straight Connector 323"/>
            <p:cNvCxnSpPr/>
            <p:nvPr/>
          </p:nvCxnSpPr>
          <p:spPr>
            <a:xfrm flipH="1" flipV="1">
              <a:off x="8923467" y="2987176"/>
              <a:ext cx="577798" cy="127656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325" name="Picture 129"/>
            <p:cNvPicPr>
              <a:picLocks noChangeAspect="1"/>
            </p:cNvPicPr>
            <p:nvPr/>
          </p:nvPicPr>
          <p:blipFill>
            <a:blip r:embed="rId2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470" y="-119063"/>
              <a:ext cx="776287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6" name="Straight Arrow Connector 325"/>
            <p:cNvCxnSpPr/>
            <p:nvPr/>
          </p:nvCxnSpPr>
          <p:spPr>
            <a:xfrm flipV="1">
              <a:off x="7213794" y="79767"/>
              <a:ext cx="1856895" cy="610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headEnd type="oval"/>
              <a:tailEnd type="oval"/>
            </a:ln>
            <a:effectLst>
              <a:glow rad="101600">
                <a:srgbClr val="FF6600"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327" name="Picture 143"/>
            <p:cNvPicPr>
              <a:picLocks noChangeAspect="1"/>
            </p:cNvPicPr>
            <p:nvPr/>
          </p:nvPicPr>
          <p:blipFill>
            <a:blip r:embed="rId2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132" y="1096976"/>
              <a:ext cx="995363" cy="95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" name="Picture 147"/>
            <p:cNvPicPr>
              <a:picLocks noChangeAspect="1"/>
            </p:cNvPicPr>
            <p:nvPr/>
          </p:nvPicPr>
          <p:blipFill>
            <a:blip r:embed="rId2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6432" y="1211263"/>
              <a:ext cx="715963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9" name="Picture 156"/>
            <p:cNvPicPr>
              <a:picLocks noChangeAspect="1"/>
            </p:cNvPicPr>
            <p:nvPr/>
          </p:nvPicPr>
          <p:blipFill>
            <a:blip r:embed="rId2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457" y="374650"/>
              <a:ext cx="715963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0" name="Straight Connector 329"/>
            <p:cNvCxnSpPr/>
            <p:nvPr/>
          </p:nvCxnSpPr>
          <p:spPr>
            <a:xfrm flipH="1" flipV="1">
              <a:off x="6099448" y="798913"/>
              <a:ext cx="267842" cy="74719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31" name="Straight Connector 330"/>
            <p:cNvCxnSpPr/>
            <p:nvPr/>
          </p:nvCxnSpPr>
          <p:spPr>
            <a:xfrm flipH="1">
              <a:off x="8584576" y="273446"/>
              <a:ext cx="890653" cy="28138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32" name="Straight Connector 331"/>
            <p:cNvCxnSpPr/>
            <p:nvPr/>
          </p:nvCxnSpPr>
          <p:spPr>
            <a:xfrm flipH="1" flipV="1">
              <a:off x="7024639" y="202025"/>
              <a:ext cx="463268" cy="223661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33" name="Straight Connector 332"/>
            <p:cNvCxnSpPr>
              <a:endCxn id="275" idx="1"/>
            </p:cNvCxnSpPr>
            <p:nvPr/>
          </p:nvCxnSpPr>
          <p:spPr>
            <a:xfrm flipH="1">
              <a:off x="5059012" y="3074573"/>
              <a:ext cx="398702" cy="1620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sp>
          <p:nvSpPr>
            <p:cNvPr id="334" name="TextBox 333"/>
            <p:cNvSpPr txBox="1"/>
            <p:nvPr/>
          </p:nvSpPr>
          <p:spPr>
            <a:xfrm>
              <a:off x="7264407" y="55154"/>
              <a:ext cx="1654175" cy="25212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2048" tIns="41025" rIns="82048" bIns="41025">
              <a:spAutoFit/>
            </a:bodyPr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TDMA HCB @ 1Gb/s</a:t>
              </a:r>
            </a:p>
          </p:txBody>
        </p:sp>
        <p:pic>
          <p:nvPicPr>
            <p:cNvPr id="335" name="Picture 171" descr="Tern Graphics.png"/>
            <p:cNvPicPr>
              <a:picLocks noChangeAspect="1"/>
            </p:cNvPicPr>
            <p:nvPr/>
          </p:nvPicPr>
          <p:blipFill>
            <a:blip r:embed="rId20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829971">
              <a:off x="5078420" y="2560638"/>
              <a:ext cx="1176337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6" name="Straight Connector 335"/>
            <p:cNvCxnSpPr/>
            <p:nvPr/>
          </p:nvCxnSpPr>
          <p:spPr>
            <a:xfrm>
              <a:off x="5714191" y="3136661"/>
              <a:ext cx="410192" cy="779545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FF6600"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37" name="Straight Connector 336"/>
            <p:cNvCxnSpPr>
              <a:endCxn id="281" idx="0"/>
            </p:cNvCxnSpPr>
            <p:nvPr/>
          </p:nvCxnSpPr>
          <p:spPr>
            <a:xfrm flipH="1">
              <a:off x="5555595" y="4402819"/>
              <a:ext cx="416193" cy="67207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pic>
          <p:nvPicPr>
            <p:cNvPr id="338" name="Picture 184"/>
            <p:cNvPicPr>
              <a:picLocks noChangeAspect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126" y="4041775"/>
              <a:ext cx="890588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9" name="Straight Connector 338"/>
            <p:cNvCxnSpPr/>
            <p:nvPr/>
          </p:nvCxnSpPr>
          <p:spPr>
            <a:xfrm flipH="1" flipV="1">
              <a:off x="6770730" y="4128012"/>
              <a:ext cx="325579" cy="73302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glow rad="101600">
                <a:srgbClr val="44546A">
                  <a:lumMod val="60000"/>
                  <a:lumOff val="40000"/>
                  <a:alpha val="60000"/>
                </a:srgbClr>
              </a:glow>
            </a:effectLst>
          </p:spPr>
        </p:cxnSp>
        <p:cxnSp>
          <p:nvCxnSpPr>
            <p:cNvPr id="340" name="Straight Connector 339"/>
            <p:cNvCxnSpPr/>
            <p:nvPr/>
          </p:nvCxnSpPr>
          <p:spPr>
            <a:xfrm flipH="1">
              <a:off x="7844565" y="3107132"/>
              <a:ext cx="961336" cy="95308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41" name="Straight Connector 340"/>
            <p:cNvCxnSpPr/>
            <p:nvPr/>
          </p:nvCxnSpPr>
          <p:spPr>
            <a:xfrm flipH="1">
              <a:off x="6341981" y="3124263"/>
              <a:ext cx="825798" cy="727497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42" name="Straight Connector 341"/>
            <p:cNvCxnSpPr/>
            <p:nvPr/>
          </p:nvCxnSpPr>
          <p:spPr>
            <a:xfrm flipH="1">
              <a:off x="9529972" y="1647267"/>
              <a:ext cx="188184" cy="144959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43" name="TextBox 342"/>
            <p:cNvSpPr txBox="1"/>
            <p:nvPr/>
          </p:nvSpPr>
          <p:spPr>
            <a:xfrm>
              <a:off x="7620000" y="742962"/>
              <a:ext cx="1041874" cy="3598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82048" tIns="41025" rIns="82048" bIns="41025">
              <a:spAutoFit/>
            </a:bodyPr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BE-CDL (Ku Band)</a:t>
              </a:r>
            </a:p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TDMA (W Band)</a:t>
              </a:r>
            </a:p>
          </p:txBody>
        </p:sp>
        <p:pic>
          <p:nvPicPr>
            <p:cNvPr id="344" name="Picture 128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6301" y="1727200"/>
              <a:ext cx="1263650" cy="75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5" name="Arc 344"/>
            <p:cNvSpPr/>
            <p:nvPr/>
          </p:nvSpPr>
          <p:spPr>
            <a:xfrm>
              <a:off x="6469070" y="4122738"/>
              <a:ext cx="2936875" cy="347662"/>
            </a:xfrm>
            <a:prstGeom prst="arc">
              <a:avLst/>
            </a:prstGeom>
            <a:noFill/>
            <a:ln w="22225" cap="flat" cmpd="sng" algn="ctr">
              <a:solidFill>
                <a:srgbClr val="ED7D31"/>
              </a:solidFill>
              <a:prstDash val="sysDash"/>
              <a:miter lim="800000"/>
            </a:ln>
            <a:effectLst/>
          </p:spPr>
          <p:txBody>
            <a:bodyPr lIns="82048" tIns="41025" rIns="82048" bIns="41025"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34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8515636"/>
                </p:ext>
              </p:extLst>
            </p:nvPr>
          </p:nvGraphicFramePr>
          <p:xfrm>
            <a:off x="1426485" y="513175"/>
            <a:ext cx="1392702" cy="571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" name="Visio" r:id="rId28" imgW="430306" imgH="255761" progId="">
                    <p:embed/>
                  </p:oleObj>
                </mc:Choice>
                <mc:Fallback>
                  <p:oleObj name="Visio" r:id="rId28" imgW="430306" imgH="255761" progId="">
                    <p:embed/>
                    <p:pic>
                      <p:nvPicPr>
                        <p:cNvPr id="10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6485" y="513175"/>
                          <a:ext cx="1392702" cy="571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7" name="TextBox 346"/>
            <p:cNvSpPr txBox="1"/>
            <p:nvPr/>
          </p:nvSpPr>
          <p:spPr>
            <a:xfrm>
              <a:off x="5373857" y="3212667"/>
              <a:ext cx="1128818" cy="5539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190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rPr>
                <a:t>Conceptual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rPr>
                <a:t>UAVs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rPr>
                <a:t>(Sea Based)</a:t>
              </a: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3886200" y="2438401"/>
              <a:ext cx="6608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rPr>
                <a:t>Future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rPr>
                <a:t>Attritable UAVs</a:t>
              </a: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9448800" y="-65567"/>
              <a:ext cx="380090" cy="20005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UAV</a:t>
              </a: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6630310" y="152408"/>
              <a:ext cx="380090" cy="20005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UAV</a:t>
              </a: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7843109" y="3762934"/>
              <a:ext cx="1738386" cy="421405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</a:rPr>
                <a:t>Local Area TCDL LOS Network</a:t>
              </a: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4744541" y="3981190"/>
              <a:ext cx="1256068" cy="452183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ＭＳ Ｐゴシック" pitchFamily="34" charset="-128"/>
                </a:rPr>
                <a:t>Local Area LOS ISR Network</a:t>
              </a:r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8593856" y="3138084"/>
              <a:ext cx="841897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ADNS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Compatible</a:t>
              </a:r>
            </a:p>
          </p:txBody>
        </p:sp>
        <p:pic>
          <p:nvPicPr>
            <p:cNvPr id="354" name="Picture 353"/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73675">
              <a:off x="7511139" y="3229912"/>
              <a:ext cx="648730" cy="361819"/>
            </a:xfrm>
            <a:prstGeom prst="rect">
              <a:avLst/>
            </a:prstGeom>
          </p:spPr>
        </p:pic>
        <p:cxnSp>
          <p:nvCxnSpPr>
            <p:cNvPr id="355" name="Straight Connector 354"/>
            <p:cNvCxnSpPr/>
            <p:nvPr/>
          </p:nvCxnSpPr>
          <p:spPr bwMode="auto">
            <a:xfrm flipH="1">
              <a:off x="7986714" y="3076767"/>
              <a:ext cx="764836" cy="222368"/>
            </a:xfrm>
            <a:prstGeom prst="line">
              <a:avLst/>
            </a:prstGeom>
            <a:solidFill>
              <a:srgbClr val="5B9BD5"/>
            </a:solidFill>
            <a:ln w="19050" cap="flat" cmpd="sng" algn="ctr">
              <a:solidFill>
                <a:sysClr val="window" lastClr="FFFFFF"/>
              </a:solidFill>
              <a:prstDash val="sysDot"/>
              <a:round/>
              <a:headEnd type="none" w="med" len="med"/>
              <a:tailEnd type="none" w="med" len="med"/>
            </a:ln>
            <a:effectLst>
              <a:glow rad="101600">
                <a:srgbClr val="A5A5A5">
                  <a:lumMod val="50000"/>
                  <a:alpha val="40000"/>
                </a:srgbClr>
              </a:glow>
              <a:innerShdw blurRad="114300">
                <a:sysClr val="window" lastClr="FFFFFF">
                  <a:lumMod val="75000"/>
                  <a:alpha val="48000"/>
                </a:sysClr>
              </a:innerShdw>
            </a:effectLst>
          </p:spPr>
        </p:cxnSp>
        <p:cxnSp>
          <p:nvCxnSpPr>
            <p:cNvPr id="356" name="Straight Connector 355"/>
            <p:cNvCxnSpPr/>
            <p:nvPr/>
          </p:nvCxnSpPr>
          <p:spPr>
            <a:xfrm>
              <a:off x="6554790" y="1768217"/>
              <a:ext cx="719931" cy="1065641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57" name="Straight Connector 356"/>
            <p:cNvCxnSpPr/>
            <p:nvPr/>
          </p:nvCxnSpPr>
          <p:spPr>
            <a:xfrm flipH="1" flipV="1">
              <a:off x="9882195" y="286752"/>
              <a:ext cx="695721" cy="286887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ysDot"/>
              <a:miter lim="800000"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58" name="Freeform 357"/>
            <p:cNvSpPr/>
            <p:nvPr/>
          </p:nvSpPr>
          <p:spPr bwMode="auto">
            <a:xfrm rot="10800000">
              <a:off x="10070265" y="3123828"/>
              <a:ext cx="616786" cy="496735"/>
            </a:xfrm>
            <a:custGeom>
              <a:avLst/>
              <a:gdLst/>
              <a:ahLst/>
              <a:cxnLst/>
              <a:rect l="l" t="t" r="r" b="b"/>
              <a:pathLst>
                <a:path w="5655943" h="4921698">
                  <a:moveTo>
                    <a:pt x="2357314" y="2600963"/>
                  </a:moveTo>
                  <a:lnTo>
                    <a:pt x="2218637" y="2696687"/>
                  </a:lnTo>
                  <a:lnTo>
                    <a:pt x="1759270" y="2924035"/>
                  </a:lnTo>
                  <a:lnTo>
                    <a:pt x="1689932" y="3019759"/>
                  </a:lnTo>
                  <a:lnTo>
                    <a:pt x="1837276" y="3576162"/>
                  </a:lnTo>
                  <a:lnTo>
                    <a:pt x="2530660" y="3899234"/>
                  </a:lnTo>
                  <a:lnTo>
                    <a:pt x="2730007" y="3941113"/>
                  </a:lnTo>
                  <a:lnTo>
                    <a:pt x="2886019" y="3797526"/>
                  </a:lnTo>
                  <a:lnTo>
                    <a:pt x="3198042" y="3456505"/>
                  </a:lnTo>
                  <a:lnTo>
                    <a:pt x="3319384" y="3241123"/>
                  </a:lnTo>
                  <a:lnTo>
                    <a:pt x="3237044" y="3067623"/>
                  </a:lnTo>
                  <a:lnTo>
                    <a:pt x="3037697" y="2774465"/>
                  </a:lnTo>
                  <a:lnTo>
                    <a:pt x="2790679" y="2630877"/>
                  </a:lnTo>
                  <a:lnTo>
                    <a:pt x="2556661" y="2636860"/>
                  </a:lnTo>
                  <a:close/>
                  <a:moveTo>
                    <a:pt x="2266307" y="1930887"/>
                  </a:moveTo>
                  <a:lnTo>
                    <a:pt x="1863278" y="1942852"/>
                  </a:lnTo>
                  <a:lnTo>
                    <a:pt x="1893613" y="2146269"/>
                  </a:lnTo>
                  <a:lnTo>
                    <a:pt x="2296643" y="2271908"/>
                  </a:lnTo>
                  <a:lnTo>
                    <a:pt x="2599998" y="2050544"/>
                  </a:lnTo>
                  <a:close/>
                  <a:moveTo>
                    <a:pt x="2287975" y="393304"/>
                  </a:moveTo>
                  <a:lnTo>
                    <a:pt x="2188301" y="500995"/>
                  </a:lnTo>
                  <a:lnTo>
                    <a:pt x="2222970" y="596719"/>
                  </a:lnTo>
                  <a:lnTo>
                    <a:pt x="2110296" y="764239"/>
                  </a:lnTo>
                  <a:lnTo>
                    <a:pt x="2357314" y="782186"/>
                  </a:lnTo>
                  <a:lnTo>
                    <a:pt x="2409317" y="698427"/>
                  </a:lnTo>
                  <a:lnTo>
                    <a:pt x="2526326" y="411252"/>
                  </a:lnTo>
                  <a:close/>
                  <a:moveTo>
                    <a:pt x="3863624" y="205000"/>
                  </a:moveTo>
                  <a:cubicBezTo>
                    <a:pt x="3871443" y="207834"/>
                    <a:pt x="3890284" y="218824"/>
                    <a:pt x="3882074" y="220343"/>
                  </a:cubicBezTo>
                  <a:cubicBezTo>
                    <a:pt x="3858110" y="205433"/>
                    <a:pt x="3857647" y="202834"/>
                    <a:pt x="3863624" y="205000"/>
                  </a:cubicBezTo>
                  <a:close/>
                  <a:moveTo>
                    <a:pt x="2099379" y="12"/>
                  </a:moveTo>
                  <a:cubicBezTo>
                    <a:pt x="2335528" y="-1614"/>
                    <a:pt x="2508022" y="166898"/>
                    <a:pt x="2640121" y="208748"/>
                  </a:cubicBezTo>
                  <a:lnTo>
                    <a:pt x="2831018" y="158372"/>
                  </a:lnTo>
                  <a:cubicBezTo>
                    <a:pt x="2882681" y="172495"/>
                    <a:pt x="3048904" y="128305"/>
                    <a:pt x="3168627" y="134117"/>
                  </a:cubicBezTo>
                  <a:cubicBezTo>
                    <a:pt x="3288351" y="139929"/>
                    <a:pt x="3396523" y="205603"/>
                    <a:pt x="3549360" y="193246"/>
                  </a:cubicBezTo>
                  <a:lnTo>
                    <a:pt x="3867115" y="219338"/>
                  </a:lnTo>
                  <a:lnTo>
                    <a:pt x="3882074" y="220343"/>
                  </a:lnTo>
                  <a:cubicBezTo>
                    <a:pt x="3898479" y="230998"/>
                    <a:pt x="3926101" y="247393"/>
                    <a:pt x="3970441" y="272297"/>
                  </a:cubicBezTo>
                  <a:cubicBezTo>
                    <a:pt x="4187699" y="394320"/>
                    <a:pt x="4432179" y="321726"/>
                    <a:pt x="4551649" y="325258"/>
                  </a:cubicBezTo>
                  <a:lnTo>
                    <a:pt x="4687263" y="293482"/>
                  </a:lnTo>
                  <a:lnTo>
                    <a:pt x="5203893" y="452359"/>
                  </a:lnTo>
                  <a:lnTo>
                    <a:pt x="5655943" y="537092"/>
                  </a:lnTo>
                  <a:lnTo>
                    <a:pt x="5578449" y="886624"/>
                  </a:lnTo>
                  <a:lnTo>
                    <a:pt x="5197435" y="1617456"/>
                  </a:lnTo>
                  <a:lnTo>
                    <a:pt x="4435407" y="2602492"/>
                  </a:lnTo>
                  <a:lnTo>
                    <a:pt x="4370828" y="3333329"/>
                  </a:lnTo>
                  <a:lnTo>
                    <a:pt x="4170635" y="4233630"/>
                  </a:lnTo>
                  <a:lnTo>
                    <a:pt x="3952911" y="4921698"/>
                  </a:lnTo>
                  <a:lnTo>
                    <a:pt x="0" y="4921698"/>
                  </a:lnTo>
                  <a:cubicBezTo>
                    <a:pt x="5836" y="3354771"/>
                    <a:pt x="11670" y="1787846"/>
                    <a:pt x="17505" y="220919"/>
                  </a:cubicBezTo>
                  <a:cubicBezTo>
                    <a:pt x="480373" y="270348"/>
                    <a:pt x="760362" y="169067"/>
                    <a:pt x="1223230" y="218496"/>
                  </a:cubicBezTo>
                  <a:cubicBezTo>
                    <a:pt x="1572240" y="164289"/>
                    <a:pt x="1863231" y="1635"/>
                    <a:pt x="2099379" y="12"/>
                  </a:cubicBezTo>
                  <a:close/>
                </a:path>
              </a:pathLst>
            </a:custGeom>
            <a:blipFill dpi="0" rotWithShape="1">
              <a:blip r:embed="rId31" cstate="email">
                <a:duotone>
                  <a:prstClr val="black"/>
                  <a:srgbClr val="A5A5A5">
                    <a:lumMod val="75000"/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84333" t="7962" r="450" b="-139263"/>
              </a:stretch>
            </a:blipFill>
            <a:ln w="3175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Text Box 44"/>
            <p:cNvSpPr txBox="1">
              <a:spLocks noChangeArrowheads="1"/>
            </p:cNvSpPr>
            <p:nvPr/>
          </p:nvSpPr>
          <p:spPr bwMode="auto">
            <a:xfrm>
              <a:off x="10153101" y="3124213"/>
              <a:ext cx="667300" cy="51706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tIns="91440" bIns="91440">
              <a:spAutoFit/>
            </a:bodyPr>
            <a:lstStyle>
              <a:lvl1pPr defTabSz="912813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2813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Ground Entry Point</a:t>
              </a:r>
            </a:p>
          </p:txBody>
        </p:sp>
        <p:sp>
          <p:nvSpPr>
            <p:cNvPr id="360" name="TextBox 359"/>
            <p:cNvSpPr txBox="1"/>
            <p:nvPr/>
          </p:nvSpPr>
          <p:spPr>
            <a:xfrm rot="4565555">
              <a:off x="9053474" y="1990090"/>
              <a:ext cx="2717800" cy="267517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HCB</a:t>
              </a:r>
            </a:p>
          </p:txBody>
        </p:sp>
        <p:sp>
          <p:nvSpPr>
            <p:cNvPr id="361" name="TextBox 360"/>
            <p:cNvSpPr txBox="1"/>
            <p:nvPr/>
          </p:nvSpPr>
          <p:spPr>
            <a:xfrm rot="4245914">
              <a:off x="7264444" y="1699791"/>
              <a:ext cx="2717800" cy="267517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HCB</a:t>
              </a:r>
            </a:p>
          </p:txBody>
        </p:sp>
        <p:sp>
          <p:nvSpPr>
            <p:cNvPr id="362" name="TextBox 361"/>
            <p:cNvSpPr txBox="1"/>
            <p:nvPr/>
          </p:nvSpPr>
          <p:spPr>
            <a:xfrm rot="18505949">
              <a:off x="4604883" y="2324238"/>
              <a:ext cx="2717800" cy="267517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HCB</a:t>
              </a:r>
            </a:p>
          </p:txBody>
        </p:sp>
        <p:sp>
          <p:nvSpPr>
            <p:cNvPr id="363" name="TextBox 362"/>
            <p:cNvSpPr txBox="1"/>
            <p:nvPr/>
          </p:nvSpPr>
          <p:spPr>
            <a:xfrm rot="18417253">
              <a:off x="6658736" y="821340"/>
              <a:ext cx="1144810" cy="236740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sp>
          <p:nvSpPr>
            <p:cNvPr id="364" name="TextBox 363"/>
            <p:cNvSpPr txBox="1"/>
            <p:nvPr/>
          </p:nvSpPr>
          <p:spPr>
            <a:xfrm rot="21216991">
              <a:off x="6289717" y="413645"/>
              <a:ext cx="1144810" cy="236740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sp>
          <p:nvSpPr>
            <p:cNvPr id="365" name="TextBox 364"/>
            <p:cNvSpPr txBox="1"/>
            <p:nvPr/>
          </p:nvSpPr>
          <p:spPr>
            <a:xfrm rot="17858108">
              <a:off x="6945586" y="976285"/>
              <a:ext cx="1144810" cy="236740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sp>
          <p:nvSpPr>
            <p:cNvPr id="366" name="TextBox 365"/>
            <p:cNvSpPr txBox="1"/>
            <p:nvPr/>
          </p:nvSpPr>
          <p:spPr>
            <a:xfrm rot="17908939">
              <a:off x="5099536" y="3146785"/>
              <a:ext cx="2717800" cy="267517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HCB</a:t>
              </a:r>
            </a:p>
          </p:txBody>
        </p:sp>
        <p:sp>
          <p:nvSpPr>
            <p:cNvPr id="367" name="TextBox 366"/>
            <p:cNvSpPr txBox="1"/>
            <p:nvPr/>
          </p:nvSpPr>
          <p:spPr>
            <a:xfrm rot="20429597">
              <a:off x="8290381" y="243000"/>
              <a:ext cx="1144810" cy="236740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sp>
          <p:nvSpPr>
            <p:cNvPr id="368" name="TextBox 367"/>
            <p:cNvSpPr txBox="1"/>
            <p:nvPr/>
          </p:nvSpPr>
          <p:spPr>
            <a:xfrm rot="1907104">
              <a:off x="8326607" y="688073"/>
              <a:ext cx="1144810" cy="236740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sp>
          <p:nvSpPr>
            <p:cNvPr id="369" name="TextBox 368"/>
            <p:cNvSpPr txBox="1"/>
            <p:nvPr/>
          </p:nvSpPr>
          <p:spPr>
            <a:xfrm rot="4625412">
              <a:off x="9663691" y="1228013"/>
              <a:ext cx="1144810" cy="236740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sp>
          <p:nvSpPr>
            <p:cNvPr id="370" name="TextBox 369"/>
            <p:cNvSpPr txBox="1"/>
            <p:nvPr/>
          </p:nvSpPr>
          <p:spPr>
            <a:xfrm rot="4443257">
              <a:off x="7818398" y="1157210"/>
              <a:ext cx="1144810" cy="236740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pic>
          <p:nvPicPr>
            <p:cNvPr id="371" name="Picture 8" descr="\\Dcakpce00244460\media1\ART 1\3D Renders\MRMUAS\3ViewPropsout2\_0003_Port_update_sm.png"/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08085" y="2916081"/>
              <a:ext cx="869598" cy="269864"/>
            </a:xfrm>
            <a:prstGeom prst="rect">
              <a:avLst/>
            </a:prstGeom>
            <a:noFill/>
          </p:spPr>
        </p:pic>
        <p:pic>
          <p:nvPicPr>
            <p:cNvPr id="372" name="Picture 8" descr="\\Dcakpce00244460\media1\ART 1\3D Renders\MRMUAS\3ViewPropsout2\_0003_Port_update_sm.png"/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82000" y="2819400"/>
              <a:ext cx="869598" cy="269864"/>
            </a:xfrm>
            <a:prstGeom prst="rect">
              <a:avLst/>
            </a:prstGeom>
            <a:noFill/>
          </p:spPr>
        </p:pic>
        <p:sp>
          <p:nvSpPr>
            <p:cNvPr id="373" name="TextBox 372"/>
            <p:cNvSpPr txBox="1"/>
            <p:nvPr/>
          </p:nvSpPr>
          <p:spPr>
            <a:xfrm>
              <a:off x="7163710" y="2947316"/>
              <a:ext cx="38009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UAV</a:t>
              </a: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8752367" y="2858579"/>
              <a:ext cx="38009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UAV</a:t>
              </a: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6716102" y="2814590"/>
              <a:ext cx="2717800" cy="267517"/>
            </a:xfrm>
            <a:prstGeom prst="rect">
              <a:avLst/>
            </a:prstGeom>
            <a:noFill/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HCB</a:t>
              </a:r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4561367" y="2869518"/>
              <a:ext cx="1144810" cy="2367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82048" tIns="41025" rIns="82048" bIns="41025">
              <a:spAutoFit/>
            </a:bodyPr>
            <a:lstStyle>
              <a:defPPr>
                <a:defRPr lang="en-US"/>
              </a:defPPr>
              <a:lvl1pPr algn="ctr" defTabSz="914186" fontAlgn="auto">
                <a:spcBef>
                  <a:spcPts val="0"/>
                </a:spcBef>
                <a:spcAft>
                  <a:spcPts val="0"/>
                </a:spcAft>
                <a:defRPr b="1">
                  <a:solidFill>
                    <a:srgbClr val="0000FF"/>
                  </a:solidFill>
                  <a:latin typeface="Calibri"/>
                  <a:ea typeface="ＭＳ Ｐゴシック" pitchFamily="34" charset="-128"/>
                  <a:cs typeface="+mn-cs"/>
                </a:defRPr>
              </a:lvl1pPr>
            </a:lstStyle>
            <a:p>
              <a:pPr marL="0" marR="0" lvl="0" indent="0" algn="ctr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CALDERA</a:t>
              </a:r>
            </a:p>
          </p:txBody>
        </p:sp>
        <p:sp>
          <p:nvSpPr>
            <p:cNvPr id="377" name="TextBox 376"/>
            <p:cNvSpPr txBox="1"/>
            <p:nvPr/>
          </p:nvSpPr>
          <p:spPr>
            <a:xfrm>
              <a:off x="4444546" y="4267201"/>
              <a:ext cx="6608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Future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Attritable UAVs</a:t>
              </a:r>
            </a:p>
          </p:txBody>
        </p:sp>
        <p:sp>
          <p:nvSpPr>
            <p:cNvPr id="378" name="Flowchart: Summing Junction 377"/>
            <p:cNvSpPr/>
            <p:nvPr/>
          </p:nvSpPr>
          <p:spPr bwMode="auto">
            <a:xfrm>
              <a:off x="1750034" y="456273"/>
              <a:ext cx="730863" cy="655231"/>
            </a:xfrm>
            <a:prstGeom prst="flowChartSummingJunction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TextBox 24"/>
            <p:cNvSpPr txBox="1">
              <a:spLocks noChangeArrowheads="1"/>
            </p:cNvSpPr>
            <p:nvPr/>
          </p:nvSpPr>
          <p:spPr bwMode="auto">
            <a:xfrm>
              <a:off x="7727069" y="4586428"/>
              <a:ext cx="2881313" cy="2308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48" tIns="41025" rIns="82048" bIns="41025">
              <a:spAutoFit/>
            </a:bodyPr>
            <a:lstStyle>
              <a:lvl1pPr defTabSz="912813" eaLnBrk="0" hangingPunct="0">
                <a:spcBef>
                  <a:spcPct val="20000"/>
                </a:spcBef>
                <a:buChar char="•"/>
                <a:defRPr sz="2000" b="1">
                  <a:solidFill>
                    <a:srgbClr val="000099"/>
                  </a:solidFill>
                  <a:latin typeface="Arial" charset="0"/>
                </a:defRPr>
              </a:lvl1pPr>
              <a:lvl2pPr marL="742950" indent="-285750" defTabSz="912813" eaLnBrk="0" hangingPunct="0">
                <a:spcBef>
                  <a:spcPct val="20000"/>
                </a:spcBef>
                <a:buChar char="–"/>
                <a:defRPr sz="16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912813" eaLnBrk="0" hangingPunct="0">
                <a:spcBef>
                  <a:spcPct val="20000"/>
                </a:spcBef>
                <a:buFont typeface="Times New Roman" pitchFamily="18" charset="0"/>
                <a:buChar char="−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ADNS – Automated Digital Networking System 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A2AD- Anti Access Area Denial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ALRS- Advanced Long Range SAM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BE CDL- Bandwidth efficient Common Data Link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C2- Command and Control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ESM- Electronic Support Measures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EW- Electronic Warfare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FSO- Free Space Optics (laser comms)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HCB – High Capacity Backbone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JALN- Joint Aerial Layer Network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IADS- Integrated Air Defense System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ISR- Intelligence Surveillance Reconnaissance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LPI- Low Probability of Intercept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SEAD- Suppression of Enemy Air Defenses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TER- Target Engagement Radar</a:t>
              </a:r>
            </a:p>
            <a:p>
              <a:pPr marL="0" marR="0" lvl="0" indent="0" algn="r" defTabSz="912813" eaLnBrk="1" fontAlgn="auto" latinLnBrk="0" hangingPunct="1">
                <a:lnSpc>
                  <a:spcPts val="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Calibri" pitchFamily="34" charset="0"/>
                </a:rPr>
                <a:t>UAV- Unmanned Aerial Vehicle</a:t>
              </a:r>
              <a:endParaRPr kumimoji="0" lang="en-US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895455"/>
      </p:ext>
    </p:extLst>
  </p:cSld>
  <p:clrMapOvr>
    <a:masterClrMapping/>
  </p:clrMapOvr>
</p:sld>
</file>

<file path=ppt/theme/theme1.xml><?xml version="1.0" encoding="utf-8"?>
<a:theme xmlns:a="http://schemas.openxmlformats.org/drawingml/2006/main" name="2_Project Connect 11051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SD(R&amp;E)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D4238E086F6E4A86B511737BDDF64F" ma:contentTypeVersion="0" ma:contentTypeDescription="Create a new document." ma:contentTypeScope="" ma:versionID="4c88186383854044d36dced0acba42cf">
  <xsd:schema xmlns:xsd="http://www.w3.org/2001/XMLSchema" xmlns:xs="http://www.w3.org/2001/XMLSchema" xmlns:p="http://schemas.microsoft.com/office/2006/metadata/properties" xmlns:ns2="13bcd133-5cb4-4353-9dc5-b280878dcd66" targetNamespace="http://schemas.microsoft.com/office/2006/metadata/properties" ma:root="true" ma:fieldsID="740b83ebadd91bdaad8a9466fce4a392" ns2:_="">
    <xsd:import namespace="13bcd133-5cb4-4353-9dc5-b280878dcd6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cd133-5cb4-4353-9dc5-b280878dcd6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bcd133-5cb4-4353-9dc5-b280878dcd66">W6FUR7QQPZ24-731652622-1119</_dlc_DocId>
    <_dlc_DocIdUrl xmlns="13bcd133-5cb4-4353-9dc5-b280878dcd66">
      <Url>https://team.dtic.mil/sites/DTIC_C/_layouts/15/DocIdRedir.aspx?ID=W6FUR7QQPZ24-731652622-1119</Url>
      <Description>W6FUR7QQPZ24-731652622-1119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F32D747-0188-491F-A2CA-D9B7D4D1651D}"/>
</file>

<file path=customXml/itemProps2.xml><?xml version="1.0" encoding="utf-8"?>
<ds:datastoreItem xmlns:ds="http://schemas.openxmlformats.org/officeDocument/2006/customXml" ds:itemID="{36192B5C-A3BB-4F22-8F1A-6DA453642CF3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0660446-71E2-4A0C-86A0-7DB22EF55F7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CC6460F-FB00-4D49-9167-26858E6C734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65734</TotalTime>
  <Words>607</Words>
  <Application>Microsoft Office PowerPoint</Application>
  <PresentationFormat>On-screen Show (4:3)</PresentationFormat>
  <Paragraphs>162</Paragraphs>
  <Slides>11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Franklin Gothic Book</vt:lpstr>
      <vt:lpstr>Franklin Gothic Medium</vt:lpstr>
      <vt:lpstr>Wingdings</vt:lpstr>
      <vt:lpstr>2_Project Connect 110510</vt:lpstr>
      <vt:lpstr>Visio</vt:lpstr>
      <vt:lpstr>April 02, 2019</vt:lpstr>
      <vt:lpstr>DDR&amp;E AC: Aligned to the National Defense Strategy</vt:lpstr>
      <vt:lpstr>How We Operate: High-level Development Cycle</vt:lpstr>
      <vt:lpstr>PowerPoint Presentation</vt:lpstr>
      <vt:lpstr>Mobile Land-Based Anti-Ship Fires - FCT</vt:lpstr>
      <vt:lpstr>Soldier Borne Sensor Systems (SBS) - FCT</vt:lpstr>
      <vt:lpstr>Low Cost Attritable Strike Demonstrator (LCASD) JCTD</vt:lpstr>
      <vt:lpstr>Wingman JCTD</vt:lpstr>
      <vt:lpstr>Mobile UAV Distributed Lethality Airborne Network (MUDLAN) JCTD</vt:lpstr>
      <vt:lpstr>HALO Low-Cost Resilient Communications JCTD</vt:lpstr>
      <vt:lpstr>PowerPoint Presentation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Piedmont Healthcare</dc:title>
  <dc:creator>michael.e.quisao.ctr@mail.mil</dc:creator>
  <cp:lastModifiedBy>Dave Chesebrough</cp:lastModifiedBy>
  <cp:revision>4017</cp:revision>
  <cp:lastPrinted>2019-03-29T19:05:34Z</cp:lastPrinted>
  <dcterms:created xsi:type="dcterms:W3CDTF">2010-03-12T16:54:07Z</dcterms:created>
  <dcterms:modified xsi:type="dcterms:W3CDTF">2019-04-01T23:07:25Z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0x0101003ED4238E086F6E4A86B511737BDDF64F</vt:lpwstr>
  </property>
  <property fmtid="{D5CDD505-2E9C-101B-9397-08002B2CF9AE}" pid="3" name="_dlc_DocIdItemGuid">
    <vt:lpwstr>2b37e95e-b40b-414a-bbcd-41c1a7375dc7</vt:lpwstr>
  </property>
</Properties>
</file>